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6" r:id="rId5"/>
    <p:sldId id="257" r:id="rId6"/>
    <p:sldId id="269" r:id="rId7"/>
    <p:sldId id="267" r:id="rId8"/>
    <p:sldId id="268" r:id="rId9"/>
    <p:sldId id="270" r:id="rId10"/>
    <p:sldId id="273" r:id="rId11"/>
    <p:sldId id="271" r:id="rId12"/>
    <p:sldId id="274" r:id="rId13"/>
    <p:sldId id="277" r:id="rId14"/>
    <p:sldId id="276" r:id="rId15"/>
    <p:sldId id="280" r:id="rId16"/>
    <p:sldId id="279" r:id="rId17"/>
    <p:sldId id="28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4"/>
    <a:srgbClr val="8C8D8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F9937-F790-4D1E-995C-BA1760F78CB2}"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58E8A3E6-D9A0-43DE-9443-248BAB012B49}">
      <dgm:prSet/>
      <dgm:spPr/>
      <dgm:t>
        <a:bodyPr/>
        <a:lstStyle/>
        <a:p>
          <a:r>
            <a:rPr lang="en-US" baseline="0" dirty="0"/>
            <a:t>gathering techniques.</a:t>
          </a:r>
          <a:endParaRPr lang="en-US" dirty="0"/>
        </a:p>
      </dgm:t>
    </dgm:pt>
    <dgm:pt modelId="{9CC654A6-7D68-4E48-8F62-9A3B6EC46C05}" type="parTrans" cxnId="{CD53A4E2-F705-4F1A-B5AB-173BFAC5277C}">
      <dgm:prSet/>
      <dgm:spPr/>
      <dgm:t>
        <a:bodyPr/>
        <a:lstStyle/>
        <a:p>
          <a:endParaRPr lang="en-US"/>
        </a:p>
      </dgm:t>
    </dgm:pt>
    <dgm:pt modelId="{EFBD1291-D88D-4959-8C08-7518595E865F}" type="sibTrans" cxnId="{CD53A4E2-F705-4F1A-B5AB-173BFAC5277C}">
      <dgm:prSet/>
      <dgm:spPr/>
      <dgm:t>
        <a:bodyPr/>
        <a:lstStyle/>
        <a:p>
          <a:endParaRPr lang="en-US"/>
        </a:p>
      </dgm:t>
    </dgm:pt>
    <dgm:pt modelId="{3BBBD5D2-DB99-434F-A66F-C3798689CF67}">
      <dgm:prSet custT="1"/>
      <dgm:spPr/>
      <dgm:t>
        <a:bodyPr/>
        <a:lstStyle/>
        <a:p>
          <a:r>
            <a:rPr lang="en-US" sz="2000" baseline="0" dirty="0"/>
            <a:t>Onion model</a:t>
          </a:r>
          <a:endParaRPr lang="en-US" sz="2000" dirty="0"/>
        </a:p>
      </dgm:t>
    </dgm:pt>
    <dgm:pt modelId="{D2EA0627-5E15-40A9-B3A9-22A011234A1D}" type="parTrans" cxnId="{C187387E-160E-4ACA-8892-F322FA3059E2}">
      <dgm:prSet/>
      <dgm:spPr/>
      <dgm:t>
        <a:bodyPr/>
        <a:lstStyle/>
        <a:p>
          <a:endParaRPr lang="en-US"/>
        </a:p>
      </dgm:t>
    </dgm:pt>
    <dgm:pt modelId="{B2A8A8CF-EC20-4000-BCB5-56C496047981}" type="sibTrans" cxnId="{C187387E-160E-4ACA-8892-F322FA3059E2}">
      <dgm:prSet/>
      <dgm:spPr/>
      <dgm:t>
        <a:bodyPr/>
        <a:lstStyle/>
        <a:p>
          <a:endParaRPr lang="en-US"/>
        </a:p>
      </dgm:t>
    </dgm:pt>
    <dgm:pt modelId="{5852292D-0A3F-47CD-A1C6-FFFAA69AAC20}">
      <dgm:prSet custT="1"/>
      <dgm:spPr/>
      <dgm:t>
        <a:bodyPr/>
        <a:lstStyle/>
        <a:p>
          <a:r>
            <a:rPr lang="en-US" sz="1800" b="0" dirty="0"/>
            <a:t>Context Model</a:t>
          </a:r>
        </a:p>
      </dgm:t>
    </dgm:pt>
    <dgm:pt modelId="{E9FAD308-C528-4A6A-80D1-A215EF67CB6F}" type="parTrans" cxnId="{DA0448A1-7071-4D2B-B355-4832909D80CD}">
      <dgm:prSet/>
      <dgm:spPr/>
      <dgm:t>
        <a:bodyPr/>
        <a:lstStyle/>
        <a:p>
          <a:endParaRPr lang="en-US"/>
        </a:p>
      </dgm:t>
    </dgm:pt>
    <dgm:pt modelId="{2B428679-153A-4B05-BF9F-0DC8A52849D3}" type="sibTrans" cxnId="{DA0448A1-7071-4D2B-B355-4832909D80CD}">
      <dgm:prSet/>
      <dgm:spPr/>
      <dgm:t>
        <a:bodyPr/>
        <a:lstStyle/>
        <a:p>
          <a:endParaRPr lang="en-US"/>
        </a:p>
      </dgm:t>
    </dgm:pt>
    <dgm:pt modelId="{41B4586D-3F44-4ECD-BA69-DD37F27BEAE5}">
      <dgm:prSet/>
      <dgm:spPr/>
      <dgm:t>
        <a:bodyPr/>
        <a:lstStyle/>
        <a:p>
          <a:r>
            <a:rPr lang="en-US" baseline="0" dirty="0"/>
            <a:t>Purpose</a:t>
          </a:r>
          <a:endParaRPr lang="en-US" b="0" dirty="0"/>
        </a:p>
      </dgm:t>
    </dgm:pt>
    <dgm:pt modelId="{D57083C4-93F7-47AC-AFD4-13154EFA0682}" type="parTrans" cxnId="{7E5D9723-EF2C-47E0-B6F9-33488964614B}">
      <dgm:prSet/>
      <dgm:spPr/>
      <dgm:t>
        <a:bodyPr/>
        <a:lstStyle/>
        <a:p>
          <a:endParaRPr lang="en-US"/>
        </a:p>
      </dgm:t>
    </dgm:pt>
    <dgm:pt modelId="{AD5DC7ED-DD3F-4035-B6EC-4A10FAD0D4D1}" type="sibTrans" cxnId="{7E5D9723-EF2C-47E0-B6F9-33488964614B}">
      <dgm:prSet/>
      <dgm:spPr/>
      <dgm:t>
        <a:bodyPr/>
        <a:lstStyle/>
        <a:p>
          <a:endParaRPr lang="en-US"/>
        </a:p>
      </dgm:t>
    </dgm:pt>
    <dgm:pt modelId="{B83880EC-5C0A-4C7E-B10D-EC446D256D08}">
      <dgm:prSet/>
      <dgm:spPr/>
      <dgm:t>
        <a:bodyPr/>
        <a:lstStyle/>
        <a:p>
          <a:r>
            <a:rPr lang="en-US" baseline="0" dirty="0"/>
            <a:t>WBS</a:t>
          </a:r>
          <a:endParaRPr lang="en-US" b="0" dirty="0"/>
        </a:p>
      </dgm:t>
    </dgm:pt>
    <dgm:pt modelId="{A7D3B859-9135-46E2-8740-BA4775E8E494}" type="parTrans" cxnId="{AAB80C62-90B4-406F-BFA4-AFD4FE64BF56}">
      <dgm:prSet/>
      <dgm:spPr/>
      <dgm:t>
        <a:bodyPr/>
        <a:lstStyle/>
        <a:p>
          <a:endParaRPr lang="en-US"/>
        </a:p>
      </dgm:t>
    </dgm:pt>
    <dgm:pt modelId="{CD95F548-573B-4F06-93A3-D15A39BE1D15}" type="sibTrans" cxnId="{AAB80C62-90B4-406F-BFA4-AFD4FE64BF56}">
      <dgm:prSet/>
      <dgm:spPr/>
      <dgm:t>
        <a:bodyPr/>
        <a:lstStyle/>
        <a:p>
          <a:endParaRPr lang="en-US"/>
        </a:p>
      </dgm:t>
    </dgm:pt>
    <dgm:pt modelId="{E9BEEA06-5396-41E8-9B19-58F3A459B9E7}">
      <dgm:prSet custT="1"/>
      <dgm:spPr/>
      <dgm:t>
        <a:bodyPr/>
        <a:lstStyle/>
        <a:p>
          <a:r>
            <a:rPr lang="en-US" sz="2000" baseline="0" dirty="0"/>
            <a:t>Requirement</a:t>
          </a:r>
          <a:endParaRPr lang="en-US" sz="2000" dirty="0"/>
        </a:p>
      </dgm:t>
    </dgm:pt>
    <dgm:pt modelId="{B4356575-C2CB-476D-ADCC-8BC0C9470422}" type="parTrans" cxnId="{2AA616A9-0C5E-485B-A8A9-A031A8C39DD0}">
      <dgm:prSet/>
      <dgm:spPr/>
      <dgm:t>
        <a:bodyPr/>
        <a:lstStyle/>
        <a:p>
          <a:endParaRPr lang="en-US"/>
        </a:p>
      </dgm:t>
    </dgm:pt>
    <dgm:pt modelId="{8A3F3ACD-CA32-4557-8C16-AE4B07D82A23}" type="sibTrans" cxnId="{2AA616A9-0C5E-485B-A8A9-A031A8C39DD0}">
      <dgm:prSet/>
      <dgm:spPr/>
      <dgm:t>
        <a:bodyPr/>
        <a:lstStyle/>
        <a:p>
          <a:endParaRPr lang="en-US"/>
        </a:p>
      </dgm:t>
    </dgm:pt>
    <dgm:pt modelId="{94EB71C4-35A5-4AA0-986A-14055CAB8D8E}" type="pres">
      <dgm:prSet presAssocID="{4D0F9937-F790-4D1E-995C-BA1760F78CB2}" presName="hierChild1" presStyleCnt="0">
        <dgm:presLayoutVars>
          <dgm:chPref val="1"/>
          <dgm:dir/>
          <dgm:animOne val="branch"/>
          <dgm:animLvl val="lvl"/>
          <dgm:resizeHandles/>
        </dgm:presLayoutVars>
      </dgm:prSet>
      <dgm:spPr/>
    </dgm:pt>
    <dgm:pt modelId="{5B827272-DAE9-4D08-84F7-C5B89E1284F3}" type="pres">
      <dgm:prSet presAssocID="{41B4586D-3F44-4ECD-BA69-DD37F27BEAE5}" presName="hierRoot1" presStyleCnt="0"/>
      <dgm:spPr/>
    </dgm:pt>
    <dgm:pt modelId="{B3D470E1-8B4A-420D-B795-C2969FDD5057}" type="pres">
      <dgm:prSet presAssocID="{41B4586D-3F44-4ECD-BA69-DD37F27BEAE5}" presName="composite" presStyleCnt="0"/>
      <dgm:spPr/>
    </dgm:pt>
    <dgm:pt modelId="{5B5D25E0-9BD2-4304-85BC-760F37D9CBAD}" type="pres">
      <dgm:prSet presAssocID="{41B4586D-3F44-4ECD-BA69-DD37F27BEAE5}" presName="background" presStyleLbl="node0" presStyleIdx="0" presStyleCnt="6"/>
      <dgm:spPr/>
    </dgm:pt>
    <dgm:pt modelId="{7CBAA8DF-A469-41A3-9953-35F2BA1A5E2E}" type="pres">
      <dgm:prSet presAssocID="{41B4586D-3F44-4ECD-BA69-DD37F27BEAE5}" presName="text" presStyleLbl="fgAcc0" presStyleIdx="0" presStyleCnt="6" custScaleX="127426" custScaleY="181377" custLinFactX="24390" custLinFactNeighborX="100000" custLinFactNeighborY="-59434">
        <dgm:presLayoutVars>
          <dgm:chPref val="3"/>
        </dgm:presLayoutVars>
      </dgm:prSet>
      <dgm:spPr/>
    </dgm:pt>
    <dgm:pt modelId="{03885F64-FAB7-4E28-8B86-6A51CEA66FFA}" type="pres">
      <dgm:prSet presAssocID="{41B4586D-3F44-4ECD-BA69-DD37F27BEAE5}" presName="hierChild2" presStyleCnt="0"/>
      <dgm:spPr/>
    </dgm:pt>
    <dgm:pt modelId="{96FD39AB-01D4-4AFE-B1A4-A85AE83AC135}" type="pres">
      <dgm:prSet presAssocID="{B83880EC-5C0A-4C7E-B10D-EC446D256D08}" presName="hierRoot1" presStyleCnt="0"/>
      <dgm:spPr/>
    </dgm:pt>
    <dgm:pt modelId="{ED769A59-4F17-4CEC-93B7-FA321A01369F}" type="pres">
      <dgm:prSet presAssocID="{B83880EC-5C0A-4C7E-B10D-EC446D256D08}" presName="composite" presStyleCnt="0"/>
      <dgm:spPr/>
    </dgm:pt>
    <dgm:pt modelId="{4FE3CB7A-4BD5-466B-86A8-90D4E539C4C6}" type="pres">
      <dgm:prSet presAssocID="{B83880EC-5C0A-4C7E-B10D-EC446D256D08}" presName="background" presStyleLbl="node0" presStyleIdx="1" presStyleCnt="6"/>
      <dgm:spPr/>
    </dgm:pt>
    <dgm:pt modelId="{A4ECF3D2-7A19-48AA-9220-C91D1E2F89F0}" type="pres">
      <dgm:prSet presAssocID="{B83880EC-5C0A-4C7E-B10D-EC446D256D08}" presName="text" presStyleLbl="fgAcc0" presStyleIdx="1" presStyleCnt="6" custScaleX="127426" custScaleY="181377" custLinFactX="24390" custLinFactNeighborX="100000" custLinFactNeighborY="-53151">
        <dgm:presLayoutVars>
          <dgm:chPref val="3"/>
        </dgm:presLayoutVars>
      </dgm:prSet>
      <dgm:spPr/>
    </dgm:pt>
    <dgm:pt modelId="{6440AB89-063A-4587-9578-D2552528F9D2}" type="pres">
      <dgm:prSet presAssocID="{B83880EC-5C0A-4C7E-B10D-EC446D256D08}" presName="hierChild2" presStyleCnt="0"/>
      <dgm:spPr/>
    </dgm:pt>
    <dgm:pt modelId="{B708DC74-19C5-4E76-A372-D1BC473F4F75}" type="pres">
      <dgm:prSet presAssocID="{58E8A3E6-D9A0-43DE-9443-248BAB012B49}" presName="hierRoot1" presStyleCnt="0"/>
      <dgm:spPr/>
    </dgm:pt>
    <dgm:pt modelId="{0B4E7060-B921-421B-AB13-3E9196B59DDE}" type="pres">
      <dgm:prSet presAssocID="{58E8A3E6-D9A0-43DE-9443-248BAB012B49}" presName="composite" presStyleCnt="0"/>
      <dgm:spPr/>
    </dgm:pt>
    <dgm:pt modelId="{A2722F89-3755-44C5-97E4-B35A363B5DEB}" type="pres">
      <dgm:prSet presAssocID="{58E8A3E6-D9A0-43DE-9443-248BAB012B49}" presName="background" presStyleLbl="node0" presStyleIdx="2" presStyleCnt="6"/>
      <dgm:spPr/>
    </dgm:pt>
    <dgm:pt modelId="{6674302C-D8BC-49CD-916E-E0C2785B762E}" type="pres">
      <dgm:prSet presAssocID="{58E8A3E6-D9A0-43DE-9443-248BAB012B49}" presName="text" presStyleLbl="fgAcc0" presStyleIdx="2" presStyleCnt="6" custScaleX="135188" custScaleY="178405" custLinFactX="51164" custLinFactNeighborX="100000" custLinFactNeighborY="-48950">
        <dgm:presLayoutVars>
          <dgm:chPref val="3"/>
        </dgm:presLayoutVars>
      </dgm:prSet>
      <dgm:spPr/>
    </dgm:pt>
    <dgm:pt modelId="{CADE3D7B-65B9-44BB-B084-6AD90A0F5CF9}" type="pres">
      <dgm:prSet presAssocID="{58E8A3E6-D9A0-43DE-9443-248BAB012B49}" presName="hierChild2" presStyleCnt="0"/>
      <dgm:spPr/>
    </dgm:pt>
    <dgm:pt modelId="{00E140FF-505D-467D-98E7-BFD8C54F5DDC}" type="pres">
      <dgm:prSet presAssocID="{3BBBD5D2-DB99-434F-A66F-C3798689CF67}" presName="hierRoot1" presStyleCnt="0"/>
      <dgm:spPr/>
    </dgm:pt>
    <dgm:pt modelId="{2333E052-01AB-4424-AB18-1927FA48F283}" type="pres">
      <dgm:prSet presAssocID="{3BBBD5D2-DB99-434F-A66F-C3798689CF67}" presName="composite" presStyleCnt="0"/>
      <dgm:spPr/>
    </dgm:pt>
    <dgm:pt modelId="{2BB51CAC-AE80-4E7E-9FFF-A9E9D7267877}" type="pres">
      <dgm:prSet presAssocID="{3BBBD5D2-DB99-434F-A66F-C3798689CF67}" presName="background" presStyleLbl="node0" presStyleIdx="3" presStyleCnt="6"/>
      <dgm:spPr/>
    </dgm:pt>
    <dgm:pt modelId="{E2B5EDA3-8E2D-43D6-A8FA-DF51065A28AC}" type="pres">
      <dgm:prSet presAssocID="{3BBBD5D2-DB99-434F-A66F-C3798689CF67}" presName="text" presStyleLbl="fgAcc0" presStyleIdx="3" presStyleCnt="6" custScaleX="130131" custScaleY="172948" custLinFactX="-84280" custLinFactY="73979" custLinFactNeighborX="-100000" custLinFactNeighborY="100000">
        <dgm:presLayoutVars>
          <dgm:chPref val="3"/>
        </dgm:presLayoutVars>
      </dgm:prSet>
      <dgm:spPr/>
    </dgm:pt>
    <dgm:pt modelId="{F7B2BE23-13B5-49DD-A19C-5E446A00BBAC}" type="pres">
      <dgm:prSet presAssocID="{3BBBD5D2-DB99-434F-A66F-C3798689CF67}" presName="hierChild2" presStyleCnt="0"/>
      <dgm:spPr/>
    </dgm:pt>
    <dgm:pt modelId="{A73BE7EF-6BBE-448F-83B0-8CF2D236CC9B}" type="pres">
      <dgm:prSet presAssocID="{E9BEEA06-5396-41E8-9B19-58F3A459B9E7}" presName="hierRoot1" presStyleCnt="0"/>
      <dgm:spPr/>
    </dgm:pt>
    <dgm:pt modelId="{662FF585-0173-4192-89DC-183F14670655}" type="pres">
      <dgm:prSet presAssocID="{E9BEEA06-5396-41E8-9B19-58F3A459B9E7}" presName="composite" presStyleCnt="0"/>
      <dgm:spPr/>
    </dgm:pt>
    <dgm:pt modelId="{B494B77A-A7A2-4EB9-A07E-BCC0A7B06785}" type="pres">
      <dgm:prSet presAssocID="{E9BEEA06-5396-41E8-9B19-58F3A459B9E7}" presName="background" presStyleLbl="node0" presStyleIdx="4" presStyleCnt="6"/>
      <dgm:spPr/>
    </dgm:pt>
    <dgm:pt modelId="{D9CB0027-C752-409C-8893-C6A97EC44C21}" type="pres">
      <dgm:prSet presAssocID="{E9BEEA06-5396-41E8-9B19-58F3A459B9E7}" presName="text" presStyleLbl="fgAcc0" presStyleIdx="4" presStyleCnt="6" custScaleX="130131" custScaleY="172948" custLinFactX="-84280" custLinFactY="73979" custLinFactNeighborX="-100000" custLinFactNeighborY="100000">
        <dgm:presLayoutVars>
          <dgm:chPref val="3"/>
        </dgm:presLayoutVars>
      </dgm:prSet>
      <dgm:spPr/>
    </dgm:pt>
    <dgm:pt modelId="{E70ED4D1-1637-4211-8737-B902CC09D28F}" type="pres">
      <dgm:prSet presAssocID="{E9BEEA06-5396-41E8-9B19-58F3A459B9E7}" presName="hierChild2" presStyleCnt="0"/>
      <dgm:spPr/>
    </dgm:pt>
    <dgm:pt modelId="{E2DA255F-368E-444A-B370-AFC1CE19FE13}" type="pres">
      <dgm:prSet presAssocID="{5852292D-0A3F-47CD-A1C6-FFFAA69AAC20}" presName="hierRoot1" presStyleCnt="0"/>
      <dgm:spPr/>
    </dgm:pt>
    <dgm:pt modelId="{5956139C-DAEA-40AF-9F3F-2CEDA7B2481E}" type="pres">
      <dgm:prSet presAssocID="{5852292D-0A3F-47CD-A1C6-FFFAA69AAC20}" presName="composite" presStyleCnt="0"/>
      <dgm:spPr/>
    </dgm:pt>
    <dgm:pt modelId="{96F93472-5BB5-453F-B347-C685073895E0}" type="pres">
      <dgm:prSet presAssocID="{5852292D-0A3F-47CD-A1C6-FFFAA69AAC20}" presName="background" presStyleLbl="node0" presStyleIdx="5" presStyleCnt="6"/>
      <dgm:spPr/>
    </dgm:pt>
    <dgm:pt modelId="{D08D976F-F48E-47B5-8D48-B5FB99F7E102}" type="pres">
      <dgm:prSet presAssocID="{5852292D-0A3F-47CD-A1C6-FFFAA69AAC20}" presName="text" presStyleLbl="fgAcc0" presStyleIdx="5" presStyleCnt="6" custScaleX="140283" custScaleY="182035" custLinFactX="-62152" custLinFactY="64892" custLinFactNeighborX="-100000" custLinFactNeighborY="100000">
        <dgm:presLayoutVars>
          <dgm:chPref val="3"/>
        </dgm:presLayoutVars>
      </dgm:prSet>
      <dgm:spPr/>
    </dgm:pt>
    <dgm:pt modelId="{6C502290-8600-4EAA-A93D-5FEEB19FD7A1}" type="pres">
      <dgm:prSet presAssocID="{5852292D-0A3F-47CD-A1C6-FFFAA69AAC20}" presName="hierChild2" presStyleCnt="0"/>
      <dgm:spPr/>
    </dgm:pt>
  </dgm:ptLst>
  <dgm:cxnLst>
    <dgm:cxn modelId="{F1C82405-14B9-4366-97D5-79F16980B492}" type="presOf" srcId="{4D0F9937-F790-4D1E-995C-BA1760F78CB2}" destId="{94EB71C4-35A5-4AA0-986A-14055CAB8D8E}" srcOrd="0" destOrd="0" presId="urn:microsoft.com/office/officeart/2005/8/layout/hierarchy1"/>
    <dgm:cxn modelId="{7E5D9723-EF2C-47E0-B6F9-33488964614B}" srcId="{4D0F9937-F790-4D1E-995C-BA1760F78CB2}" destId="{41B4586D-3F44-4ECD-BA69-DD37F27BEAE5}" srcOrd="0" destOrd="0" parTransId="{D57083C4-93F7-47AC-AFD4-13154EFA0682}" sibTransId="{AD5DC7ED-DD3F-4035-B6EC-4A10FAD0D4D1}"/>
    <dgm:cxn modelId="{AAB80C62-90B4-406F-BFA4-AFD4FE64BF56}" srcId="{4D0F9937-F790-4D1E-995C-BA1760F78CB2}" destId="{B83880EC-5C0A-4C7E-B10D-EC446D256D08}" srcOrd="1" destOrd="0" parTransId="{A7D3B859-9135-46E2-8740-BA4775E8E494}" sibTransId="{CD95F548-573B-4F06-93A3-D15A39BE1D15}"/>
    <dgm:cxn modelId="{183F5267-D1C1-427A-AE8E-AAC458A47D4F}" type="presOf" srcId="{58E8A3E6-D9A0-43DE-9443-248BAB012B49}" destId="{6674302C-D8BC-49CD-916E-E0C2785B762E}" srcOrd="0" destOrd="0" presId="urn:microsoft.com/office/officeart/2005/8/layout/hierarchy1"/>
    <dgm:cxn modelId="{C187387E-160E-4ACA-8892-F322FA3059E2}" srcId="{4D0F9937-F790-4D1E-995C-BA1760F78CB2}" destId="{3BBBD5D2-DB99-434F-A66F-C3798689CF67}" srcOrd="3" destOrd="0" parTransId="{D2EA0627-5E15-40A9-B3A9-22A011234A1D}" sibTransId="{B2A8A8CF-EC20-4000-BCB5-56C496047981}"/>
    <dgm:cxn modelId="{F0361395-B574-4032-B216-A5C6CF5E2001}" type="presOf" srcId="{41B4586D-3F44-4ECD-BA69-DD37F27BEAE5}" destId="{7CBAA8DF-A469-41A3-9953-35F2BA1A5E2E}" srcOrd="0" destOrd="0" presId="urn:microsoft.com/office/officeart/2005/8/layout/hierarchy1"/>
    <dgm:cxn modelId="{DA0448A1-7071-4D2B-B355-4832909D80CD}" srcId="{4D0F9937-F790-4D1E-995C-BA1760F78CB2}" destId="{5852292D-0A3F-47CD-A1C6-FFFAA69AAC20}" srcOrd="5" destOrd="0" parTransId="{E9FAD308-C528-4A6A-80D1-A215EF67CB6F}" sibTransId="{2B428679-153A-4B05-BF9F-0DC8A52849D3}"/>
    <dgm:cxn modelId="{2DF604A7-F24B-47DA-BEB3-FFF0541DF84A}" type="presOf" srcId="{5852292D-0A3F-47CD-A1C6-FFFAA69AAC20}" destId="{D08D976F-F48E-47B5-8D48-B5FB99F7E102}" srcOrd="0" destOrd="0" presId="urn:microsoft.com/office/officeart/2005/8/layout/hierarchy1"/>
    <dgm:cxn modelId="{2AA616A9-0C5E-485B-A8A9-A031A8C39DD0}" srcId="{4D0F9937-F790-4D1E-995C-BA1760F78CB2}" destId="{E9BEEA06-5396-41E8-9B19-58F3A459B9E7}" srcOrd="4" destOrd="0" parTransId="{B4356575-C2CB-476D-ADCC-8BC0C9470422}" sibTransId="{8A3F3ACD-CA32-4557-8C16-AE4B07D82A23}"/>
    <dgm:cxn modelId="{8C8BC5B4-C63E-4139-99BE-C58198F38C1D}" type="presOf" srcId="{3BBBD5D2-DB99-434F-A66F-C3798689CF67}" destId="{E2B5EDA3-8E2D-43D6-A8FA-DF51065A28AC}" srcOrd="0" destOrd="0" presId="urn:microsoft.com/office/officeart/2005/8/layout/hierarchy1"/>
    <dgm:cxn modelId="{B00029D9-F1BA-46D5-99BF-980BFC701421}" type="presOf" srcId="{E9BEEA06-5396-41E8-9B19-58F3A459B9E7}" destId="{D9CB0027-C752-409C-8893-C6A97EC44C21}" srcOrd="0" destOrd="0" presId="urn:microsoft.com/office/officeart/2005/8/layout/hierarchy1"/>
    <dgm:cxn modelId="{CD53A4E2-F705-4F1A-B5AB-173BFAC5277C}" srcId="{4D0F9937-F790-4D1E-995C-BA1760F78CB2}" destId="{58E8A3E6-D9A0-43DE-9443-248BAB012B49}" srcOrd="2" destOrd="0" parTransId="{9CC654A6-7D68-4E48-8F62-9A3B6EC46C05}" sibTransId="{EFBD1291-D88D-4959-8C08-7518595E865F}"/>
    <dgm:cxn modelId="{6FCB03F2-AA9E-42B4-A772-B5CD904933F3}" type="presOf" srcId="{B83880EC-5C0A-4C7E-B10D-EC446D256D08}" destId="{A4ECF3D2-7A19-48AA-9220-C91D1E2F89F0}" srcOrd="0" destOrd="0" presId="urn:microsoft.com/office/officeart/2005/8/layout/hierarchy1"/>
    <dgm:cxn modelId="{32690C08-1299-4F58-917C-7A39AFE45AD1}" type="presParOf" srcId="{94EB71C4-35A5-4AA0-986A-14055CAB8D8E}" destId="{5B827272-DAE9-4D08-84F7-C5B89E1284F3}" srcOrd="0" destOrd="0" presId="urn:microsoft.com/office/officeart/2005/8/layout/hierarchy1"/>
    <dgm:cxn modelId="{07D79DAC-A7C4-4C9F-9865-CCED7956F5A5}" type="presParOf" srcId="{5B827272-DAE9-4D08-84F7-C5B89E1284F3}" destId="{B3D470E1-8B4A-420D-B795-C2969FDD5057}" srcOrd="0" destOrd="0" presId="urn:microsoft.com/office/officeart/2005/8/layout/hierarchy1"/>
    <dgm:cxn modelId="{9B606214-C6DE-42A0-96F7-9DA2D091DAEE}" type="presParOf" srcId="{B3D470E1-8B4A-420D-B795-C2969FDD5057}" destId="{5B5D25E0-9BD2-4304-85BC-760F37D9CBAD}" srcOrd="0" destOrd="0" presId="urn:microsoft.com/office/officeart/2005/8/layout/hierarchy1"/>
    <dgm:cxn modelId="{2AD6E63C-61D2-4BDF-A3FF-4CF6B80B78F0}" type="presParOf" srcId="{B3D470E1-8B4A-420D-B795-C2969FDD5057}" destId="{7CBAA8DF-A469-41A3-9953-35F2BA1A5E2E}" srcOrd="1" destOrd="0" presId="urn:microsoft.com/office/officeart/2005/8/layout/hierarchy1"/>
    <dgm:cxn modelId="{6261B0D6-4B22-4B28-9779-11E0F719D5E2}" type="presParOf" srcId="{5B827272-DAE9-4D08-84F7-C5B89E1284F3}" destId="{03885F64-FAB7-4E28-8B86-6A51CEA66FFA}" srcOrd="1" destOrd="0" presId="urn:microsoft.com/office/officeart/2005/8/layout/hierarchy1"/>
    <dgm:cxn modelId="{27E356B8-69C7-4E91-AABB-6DEE40ACCE19}" type="presParOf" srcId="{94EB71C4-35A5-4AA0-986A-14055CAB8D8E}" destId="{96FD39AB-01D4-4AFE-B1A4-A85AE83AC135}" srcOrd="1" destOrd="0" presId="urn:microsoft.com/office/officeart/2005/8/layout/hierarchy1"/>
    <dgm:cxn modelId="{CADC97C5-B113-42B4-8023-465951C8142B}" type="presParOf" srcId="{96FD39AB-01D4-4AFE-B1A4-A85AE83AC135}" destId="{ED769A59-4F17-4CEC-93B7-FA321A01369F}" srcOrd="0" destOrd="0" presId="urn:microsoft.com/office/officeart/2005/8/layout/hierarchy1"/>
    <dgm:cxn modelId="{C099CEA6-8B31-4138-9ECC-CB78BC0F3122}" type="presParOf" srcId="{ED769A59-4F17-4CEC-93B7-FA321A01369F}" destId="{4FE3CB7A-4BD5-466B-86A8-90D4E539C4C6}" srcOrd="0" destOrd="0" presId="urn:microsoft.com/office/officeart/2005/8/layout/hierarchy1"/>
    <dgm:cxn modelId="{A7794759-07E3-4D02-B777-A270DB4C6649}" type="presParOf" srcId="{ED769A59-4F17-4CEC-93B7-FA321A01369F}" destId="{A4ECF3D2-7A19-48AA-9220-C91D1E2F89F0}" srcOrd="1" destOrd="0" presId="urn:microsoft.com/office/officeart/2005/8/layout/hierarchy1"/>
    <dgm:cxn modelId="{2DBE6EED-BEDD-4609-BFA2-56C223CC1691}" type="presParOf" srcId="{96FD39AB-01D4-4AFE-B1A4-A85AE83AC135}" destId="{6440AB89-063A-4587-9578-D2552528F9D2}" srcOrd="1" destOrd="0" presId="urn:microsoft.com/office/officeart/2005/8/layout/hierarchy1"/>
    <dgm:cxn modelId="{25CB4E2D-436E-48DC-AAA1-6512E9D8E204}" type="presParOf" srcId="{94EB71C4-35A5-4AA0-986A-14055CAB8D8E}" destId="{B708DC74-19C5-4E76-A372-D1BC473F4F75}" srcOrd="2" destOrd="0" presId="urn:microsoft.com/office/officeart/2005/8/layout/hierarchy1"/>
    <dgm:cxn modelId="{EA69253C-A508-4BD4-A482-F2CD0378520C}" type="presParOf" srcId="{B708DC74-19C5-4E76-A372-D1BC473F4F75}" destId="{0B4E7060-B921-421B-AB13-3E9196B59DDE}" srcOrd="0" destOrd="0" presId="urn:microsoft.com/office/officeart/2005/8/layout/hierarchy1"/>
    <dgm:cxn modelId="{D69A8E67-D292-4D61-98A6-600B5955E600}" type="presParOf" srcId="{0B4E7060-B921-421B-AB13-3E9196B59DDE}" destId="{A2722F89-3755-44C5-97E4-B35A363B5DEB}" srcOrd="0" destOrd="0" presId="urn:microsoft.com/office/officeart/2005/8/layout/hierarchy1"/>
    <dgm:cxn modelId="{08DA718F-7BE7-4807-9DCC-749775131493}" type="presParOf" srcId="{0B4E7060-B921-421B-AB13-3E9196B59DDE}" destId="{6674302C-D8BC-49CD-916E-E0C2785B762E}" srcOrd="1" destOrd="0" presId="urn:microsoft.com/office/officeart/2005/8/layout/hierarchy1"/>
    <dgm:cxn modelId="{D16C3BB7-1171-4745-B504-5937A02D1F69}" type="presParOf" srcId="{B708DC74-19C5-4E76-A372-D1BC473F4F75}" destId="{CADE3D7B-65B9-44BB-B084-6AD90A0F5CF9}" srcOrd="1" destOrd="0" presId="urn:microsoft.com/office/officeart/2005/8/layout/hierarchy1"/>
    <dgm:cxn modelId="{93E39B1C-D59C-453A-B598-853F0226A10F}" type="presParOf" srcId="{94EB71C4-35A5-4AA0-986A-14055CAB8D8E}" destId="{00E140FF-505D-467D-98E7-BFD8C54F5DDC}" srcOrd="3" destOrd="0" presId="urn:microsoft.com/office/officeart/2005/8/layout/hierarchy1"/>
    <dgm:cxn modelId="{DEADCD06-844E-48EA-B47A-0371E73C6BE2}" type="presParOf" srcId="{00E140FF-505D-467D-98E7-BFD8C54F5DDC}" destId="{2333E052-01AB-4424-AB18-1927FA48F283}" srcOrd="0" destOrd="0" presId="urn:microsoft.com/office/officeart/2005/8/layout/hierarchy1"/>
    <dgm:cxn modelId="{13C4D008-A5A0-4AD5-B6AD-582086164413}" type="presParOf" srcId="{2333E052-01AB-4424-AB18-1927FA48F283}" destId="{2BB51CAC-AE80-4E7E-9FFF-A9E9D7267877}" srcOrd="0" destOrd="0" presId="urn:microsoft.com/office/officeart/2005/8/layout/hierarchy1"/>
    <dgm:cxn modelId="{457E556B-3F31-4E8D-82E3-A4EDD001B063}" type="presParOf" srcId="{2333E052-01AB-4424-AB18-1927FA48F283}" destId="{E2B5EDA3-8E2D-43D6-A8FA-DF51065A28AC}" srcOrd="1" destOrd="0" presId="urn:microsoft.com/office/officeart/2005/8/layout/hierarchy1"/>
    <dgm:cxn modelId="{040D2A5F-BB43-4FBD-A295-67372540F5A7}" type="presParOf" srcId="{00E140FF-505D-467D-98E7-BFD8C54F5DDC}" destId="{F7B2BE23-13B5-49DD-A19C-5E446A00BBAC}" srcOrd="1" destOrd="0" presId="urn:microsoft.com/office/officeart/2005/8/layout/hierarchy1"/>
    <dgm:cxn modelId="{C1D6EB77-4BA9-4378-9036-5D99EDF858CB}" type="presParOf" srcId="{94EB71C4-35A5-4AA0-986A-14055CAB8D8E}" destId="{A73BE7EF-6BBE-448F-83B0-8CF2D236CC9B}" srcOrd="4" destOrd="0" presId="urn:microsoft.com/office/officeart/2005/8/layout/hierarchy1"/>
    <dgm:cxn modelId="{2098EB00-DCD9-4607-8A15-CB4362298D18}" type="presParOf" srcId="{A73BE7EF-6BBE-448F-83B0-8CF2D236CC9B}" destId="{662FF585-0173-4192-89DC-183F14670655}" srcOrd="0" destOrd="0" presId="urn:microsoft.com/office/officeart/2005/8/layout/hierarchy1"/>
    <dgm:cxn modelId="{4E4CA11E-8696-428E-BD34-A5BBCCC9AFCA}" type="presParOf" srcId="{662FF585-0173-4192-89DC-183F14670655}" destId="{B494B77A-A7A2-4EB9-A07E-BCC0A7B06785}" srcOrd="0" destOrd="0" presId="urn:microsoft.com/office/officeart/2005/8/layout/hierarchy1"/>
    <dgm:cxn modelId="{609FD2BB-B9D8-4F1E-B699-9FEE582123DC}" type="presParOf" srcId="{662FF585-0173-4192-89DC-183F14670655}" destId="{D9CB0027-C752-409C-8893-C6A97EC44C21}" srcOrd="1" destOrd="0" presId="urn:microsoft.com/office/officeart/2005/8/layout/hierarchy1"/>
    <dgm:cxn modelId="{1456CA39-5259-4C88-B363-77B937B110E2}" type="presParOf" srcId="{A73BE7EF-6BBE-448F-83B0-8CF2D236CC9B}" destId="{E70ED4D1-1637-4211-8737-B902CC09D28F}" srcOrd="1" destOrd="0" presId="urn:microsoft.com/office/officeart/2005/8/layout/hierarchy1"/>
    <dgm:cxn modelId="{DA692855-E420-4E82-8FDF-35CB92121701}" type="presParOf" srcId="{94EB71C4-35A5-4AA0-986A-14055CAB8D8E}" destId="{E2DA255F-368E-444A-B370-AFC1CE19FE13}" srcOrd="5" destOrd="0" presId="urn:microsoft.com/office/officeart/2005/8/layout/hierarchy1"/>
    <dgm:cxn modelId="{AB9E9B00-77C1-44A9-BD90-323D2350C2A8}" type="presParOf" srcId="{E2DA255F-368E-444A-B370-AFC1CE19FE13}" destId="{5956139C-DAEA-40AF-9F3F-2CEDA7B2481E}" srcOrd="0" destOrd="0" presId="urn:microsoft.com/office/officeart/2005/8/layout/hierarchy1"/>
    <dgm:cxn modelId="{34589EFB-0B82-41FD-8FBA-F713D9AA35FB}" type="presParOf" srcId="{5956139C-DAEA-40AF-9F3F-2CEDA7B2481E}" destId="{96F93472-5BB5-453F-B347-C685073895E0}" srcOrd="0" destOrd="0" presId="urn:microsoft.com/office/officeart/2005/8/layout/hierarchy1"/>
    <dgm:cxn modelId="{7F267E8E-352E-436C-AF73-43BAD20A1ED6}" type="presParOf" srcId="{5956139C-DAEA-40AF-9F3F-2CEDA7B2481E}" destId="{D08D976F-F48E-47B5-8D48-B5FB99F7E102}" srcOrd="1" destOrd="0" presId="urn:microsoft.com/office/officeart/2005/8/layout/hierarchy1"/>
    <dgm:cxn modelId="{37893264-7CDE-4092-A926-DEEF6AE85269}" type="presParOf" srcId="{E2DA255F-368E-444A-B370-AFC1CE19FE13}" destId="{6C502290-8600-4EAA-A93D-5FEEB19FD7A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D25E0-9BD2-4304-85BC-760F37D9CBAD}">
      <dsp:nvSpPr>
        <dsp:cNvPr id="0" name=""/>
        <dsp:cNvSpPr/>
      </dsp:nvSpPr>
      <dsp:spPr>
        <a:xfrm>
          <a:off x="1034749" y="1931588"/>
          <a:ext cx="1059349" cy="957496"/>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BAA8DF-A469-41A3-9953-35F2BA1A5E2E}">
      <dsp:nvSpPr>
        <dsp:cNvPr id="0" name=""/>
        <dsp:cNvSpPr/>
      </dsp:nvSpPr>
      <dsp:spPr>
        <a:xfrm>
          <a:off x="1127121" y="2019341"/>
          <a:ext cx="1059349" cy="957496"/>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Purpose</a:t>
          </a:r>
          <a:endParaRPr lang="en-US" sz="1500" b="0" kern="1200" dirty="0"/>
        </a:p>
      </dsp:txBody>
      <dsp:txXfrm>
        <a:off x="1155165" y="2047385"/>
        <a:ext cx="1003261" cy="901408"/>
      </dsp:txXfrm>
    </dsp:sp>
    <dsp:sp modelId="{4FE3CB7A-4BD5-466B-86A8-90D4E539C4C6}">
      <dsp:nvSpPr>
        <dsp:cNvPr id="0" name=""/>
        <dsp:cNvSpPr/>
      </dsp:nvSpPr>
      <dsp:spPr>
        <a:xfrm>
          <a:off x="2278842" y="1964756"/>
          <a:ext cx="1059349" cy="957496"/>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ECF3D2-7A19-48AA-9220-C91D1E2F89F0}">
      <dsp:nvSpPr>
        <dsp:cNvPr id="0" name=""/>
        <dsp:cNvSpPr/>
      </dsp:nvSpPr>
      <dsp:spPr>
        <a:xfrm>
          <a:off x="2371213" y="2052509"/>
          <a:ext cx="1059349" cy="957496"/>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WBS</a:t>
          </a:r>
          <a:endParaRPr lang="en-US" sz="1500" b="0" kern="1200" dirty="0"/>
        </a:p>
      </dsp:txBody>
      <dsp:txXfrm>
        <a:off x="2399257" y="2080553"/>
        <a:ext cx="1003261" cy="901408"/>
      </dsp:txXfrm>
    </dsp:sp>
    <dsp:sp modelId="{A2722F89-3755-44C5-97E4-B35A363B5DEB}">
      <dsp:nvSpPr>
        <dsp:cNvPr id="0" name=""/>
        <dsp:cNvSpPr/>
      </dsp:nvSpPr>
      <dsp:spPr>
        <a:xfrm>
          <a:off x="3745519" y="1986933"/>
          <a:ext cx="1123878" cy="941807"/>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74302C-D8BC-49CD-916E-E0C2785B762E}">
      <dsp:nvSpPr>
        <dsp:cNvPr id="0" name=""/>
        <dsp:cNvSpPr/>
      </dsp:nvSpPr>
      <dsp:spPr>
        <a:xfrm>
          <a:off x="3837890" y="2074687"/>
          <a:ext cx="1123878" cy="941807"/>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gathering techniques.</a:t>
          </a:r>
          <a:endParaRPr lang="en-US" sz="1500" kern="1200" dirty="0"/>
        </a:p>
      </dsp:txBody>
      <dsp:txXfrm>
        <a:off x="3865475" y="2102272"/>
        <a:ext cx="1068708" cy="886637"/>
      </dsp:txXfrm>
    </dsp:sp>
    <dsp:sp modelId="{2BB51CAC-AE80-4E7E-9FFF-A9E9D7267877}">
      <dsp:nvSpPr>
        <dsp:cNvPr id="0" name=""/>
        <dsp:cNvSpPr/>
      </dsp:nvSpPr>
      <dsp:spPr>
        <a:xfrm>
          <a:off x="2265444" y="3163785"/>
          <a:ext cx="1081837" cy="91299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2B5EDA3-8E2D-43D6-A8FA-DF51065A28AC}">
      <dsp:nvSpPr>
        <dsp:cNvPr id="0" name=""/>
        <dsp:cNvSpPr/>
      </dsp:nvSpPr>
      <dsp:spPr>
        <a:xfrm>
          <a:off x="2357816" y="3251538"/>
          <a:ext cx="1081837" cy="91299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Onion model</a:t>
          </a:r>
          <a:endParaRPr lang="en-US" sz="2000" kern="1200" dirty="0"/>
        </a:p>
      </dsp:txBody>
      <dsp:txXfrm>
        <a:off x="2384557" y="3278279"/>
        <a:ext cx="1028355" cy="859517"/>
      </dsp:txXfrm>
    </dsp:sp>
    <dsp:sp modelId="{B494B77A-A7A2-4EB9-A07E-BCC0A7B06785}">
      <dsp:nvSpPr>
        <dsp:cNvPr id="0" name=""/>
        <dsp:cNvSpPr/>
      </dsp:nvSpPr>
      <dsp:spPr>
        <a:xfrm>
          <a:off x="3532025" y="3163785"/>
          <a:ext cx="1081837" cy="91299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9CB0027-C752-409C-8893-C6A97EC44C21}">
      <dsp:nvSpPr>
        <dsp:cNvPr id="0" name=""/>
        <dsp:cNvSpPr/>
      </dsp:nvSpPr>
      <dsp:spPr>
        <a:xfrm>
          <a:off x="3624396" y="3251538"/>
          <a:ext cx="1081837" cy="91299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Requirement</a:t>
          </a:r>
          <a:endParaRPr lang="en-US" sz="2000" kern="1200" dirty="0"/>
        </a:p>
      </dsp:txBody>
      <dsp:txXfrm>
        <a:off x="3651137" y="3278279"/>
        <a:ext cx="1028355" cy="859517"/>
      </dsp:txXfrm>
    </dsp:sp>
    <dsp:sp modelId="{96F93472-5BB5-453F-B347-C685073895E0}">
      <dsp:nvSpPr>
        <dsp:cNvPr id="0" name=""/>
        <dsp:cNvSpPr/>
      </dsp:nvSpPr>
      <dsp:spPr>
        <a:xfrm>
          <a:off x="4982565" y="3115814"/>
          <a:ext cx="1166235" cy="96096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08D976F-F48E-47B5-8D48-B5FB99F7E102}">
      <dsp:nvSpPr>
        <dsp:cNvPr id="0" name=""/>
        <dsp:cNvSpPr/>
      </dsp:nvSpPr>
      <dsp:spPr>
        <a:xfrm>
          <a:off x="5074937" y="3203567"/>
          <a:ext cx="1166235" cy="96096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Context Model</a:t>
          </a:r>
        </a:p>
      </dsp:txBody>
      <dsp:txXfrm>
        <a:off x="5103083" y="3231713"/>
        <a:ext cx="1109943" cy="9046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sv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3262"/>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96149" y="4348065"/>
            <a:ext cx="5607907" cy="1353670"/>
          </a:xfrm>
        </p:spPr>
        <p:txBody>
          <a:bodyPr>
            <a:normAutofit fontScale="90000"/>
          </a:bodyPr>
          <a:lstStyle/>
          <a:p>
            <a:pPr algn="l"/>
            <a:r>
              <a:rPr lang="en-US" sz="3600" dirty="0">
                <a:solidFill>
                  <a:srgbClr val="FFFFFF"/>
                </a:solidFill>
              </a:rPr>
              <a:t>[ VentureLink ] - a community for Investors</a:t>
            </a:r>
          </a:p>
        </p:txBody>
      </p:sp>
      <p:sp>
        <p:nvSpPr>
          <p:cNvPr id="24" name="TextBox 23">
            <a:extLst>
              <a:ext uri="{FF2B5EF4-FFF2-40B4-BE49-F238E27FC236}">
                <a16:creationId xmlns:a16="http://schemas.microsoft.com/office/drawing/2014/main" id="{2F280850-F2A8-3CC4-4A99-9C6FA389BE10}"/>
              </a:ext>
            </a:extLst>
          </p:cNvPr>
          <p:cNvSpPr txBox="1"/>
          <p:nvPr/>
        </p:nvSpPr>
        <p:spPr>
          <a:xfrm>
            <a:off x="9134882" y="5562832"/>
            <a:ext cx="2907254" cy="369332"/>
          </a:xfrm>
          <a:prstGeom prst="rect">
            <a:avLst/>
          </a:prstGeom>
          <a:noFill/>
        </p:spPr>
        <p:txBody>
          <a:bodyPr wrap="square">
            <a:spAutoFit/>
          </a:bodyPr>
          <a:lstStyle/>
          <a:p>
            <a:r>
              <a:rPr lang="en-US" dirty="0">
                <a:solidFill>
                  <a:schemeClr val="bg1"/>
                </a:solidFill>
              </a:rPr>
              <a:t>A new way for investing</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3705CD-083B-E6FF-9160-17E25238A9D0}"/>
              </a:ext>
            </a:extLst>
          </p:cNvPr>
          <p:cNvSpPr/>
          <p:nvPr/>
        </p:nvSpPr>
        <p:spPr>
          <a:xfrm>
            <a:off x="5128590" y="3258049"/>
            <a:ext cx="2107095" cy="1638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6BB172-D9A0-2648-0F29-AEDB7E43E9C2}"/>
              </a:ext>
            </a:extLst>
          </p:cNvPr>
          <p:cNvSpPr txBox="1"/>
          <p:nvPr/>
        </p:nvSpPr>
        <p:spPr>
          <a:xfrm>
            <a:off x="5514947" y="3839812"/>
            <a:ext cx="1548461" cy="369332"/>
          </a:xfrm>
          <a:prstGeom prst="rect">
            <a:avLst/>
          </a:prstGeom>
          <a:noFill/>
        </p:spPr>
        <p:txBody>
          <a:bodyPr wrap="square" rtlCol="0">
            <a:spAutoFit/>
          </a:bodyPr>
          <a:lstStyle/>
          <a:p>
            <a:r>
              <a:rPr lang="en-US" dirty="0">
                <a:solidFill>
                  <a:schemeClr val="bg1"/>
                </a:solidFill>
              </a:rPr>
              <a:t>VentureLink</a:t>
            </a:r>
          </a:p>
        </p:txBody>
      </p:sp>
      <p:sp>
        <p:nvSpPr>
          <p:cNvPr id="6" name="Rectangle 5">
            <a:extLst>
              <a:ext uri="{FF2B5EF4-FFF2-40B4-BE49-F238E27FC236}">
                <a16:creationId xmlns:a16="http://schemas.microsoft.com/office/drawing/2014/main" id="{262519A9-5F32-2D1D-39FB-50FE45B1162D}"/>
              </a:ext>
            </a:extLst>
          </p:cNvPr>
          <p:cNvSpPr/>
          <p:nvPr/>
        </p:nvSpPr>
        <p:spPr>
          <a:xfrm>
            <a:off x="1340122" y="1408053"/>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7B3CB-57F1-6747-05A9-BF25C999BB6B}"/>
              </a:ext>
            </a:extLst>
          </p:cNvPr>
          <p:cNvSpPr/>
          <p:nvPr/>
        </p:nvSpPr>
        <p:spPr>
          <a:xfrm>
            <a:off x="9892748" y="5058886"/>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Notification System</a:t>
            </a:r>
          </a:p>
        </p:txBody>
      </p:sp>
      <p:cxnSp>
        <p:nvCxnSpPr>
          <p:cNvPr id="9" name="Connector: Curved 8">
            <a:extLst>
              <a:ext uri="{FF2B5EF4-FFF2-40B4-BE49-F238E27FC236}">
                <a16:creationId xmlns:a16="http://schemas.microsoft.com/office/drawing/2014/main" id="{934AB28D-B810-7E3B-D010-401938554960}"/>
              </a:ext>
            </a:extLst>
          </p:cNvPr>
          <p:cNvCxnSpPr>
            <a:stCxn id="6" idx="3"/>
            <a:endCxn id="4" idx="0"/>
          </p:cNvCxnSpPr>
          <p:nvPr/>
        </p:nvCxnSpPr>
        <p:spPr>
          <a:xfrm>
            <a:off x="3036400" y="2141131"/>
            <a:ext cx="3145738" cy="11169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77552322-3528-4CEF-E497-5D016D713070}"/>
              </a:ext>
            </a:extLst>
          </p:cNvPr>
          <p:cNvCxnSpPr>
            <a:cxnSpLocks/>
            <a:endCxn id="6" idx="2"/>
          </p:cNvCxnSpPr>
          <p:nvPr/>
        </p:nvCxnSpPr>
        <p:spPr>
          <a:xfrm rot="10800000">
            <a:off x="2188261" y="2874210"/>
            <a:ext cx="3415748" cy="1069939"/>
          </a:xfrm>
          <a:prstGeom prst="curved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500DE065-63E4-7F79-1E4E-793BFE0291D2}"/>
              </a:ext>
            </a:extLst>
          </p:cNvPr>
          <p:cNvCxnSpPr>
            <a:cxnSpLocks/>
            <a:endCxn id="7" idx="0"/>
          </p:cNvCxnSpPr>
          <p:nvPr/>
        </p:nvCxnSpPr>
        <p:spPr>
          <a:xfrm>
            <a:off x="7063408" y="4286162"/>
            <a:ext cx="3677479" cy="7727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25C7AE0-F3CF-E678-2EF0-F5455C383612}"/>
              </a:ext>
            </a:extLst>
          </p:cNvPr>
          <p:cNvCxnSpPr>
            <a:cxnSpLocks/>
            <a:endCxn id="4" idx="4"/>
          </p:cNvCxnSpPr>
          <p:nvPr/>
        </p:nvCxnSpPr>
        <p:spPr>
          <a:xfrm rot="10800000">
            <a:off x="6182139" y="4896873"/>
            <a:ext cx="3764003" cy="11934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1B7CDD-14CE-D8D5-58A7-30C15D70780C}"/>
              </a:ext>
            </a:extLst>
          </p:cNvPr>
          <p:cNvSpPr txBox="1"/>
          <p:nvPr/>
        </p:nvSpPr>
        <p:spPr>
          <a:xfrm>
            <a:off x="1580322" y="1802965"/>
            <a:ext cx="1590261" cy="830997"/>
          </a:xfrm>
          <a:prstGeom prst="rect">
            <a:avLst/>
          </a:prstGeom>
          <a:noFill/>
        </p:spPr>
        <p:txBody>
          <a:bodyPr wrap="square" rtlCol="0">
            <a:spAutoFit/>
          </a:bodyPr>
          <a:lstStyle/>
          <a:p>
            <a:r>
              <a:rPr lang="en-US" sz="2400" dirty="0">
                <a:solidFill>
                  <a:schemeClr val="bg1"/>
                </a:solidFill>
              </a:rPr>
              <a:t>  User Profile</a:t>
            </a:r>
          </a:p>
        </p:txBody>
      </p:sp>
      <p:sp>
        <p:nvSpPr>
          <p:cNvPr id="27" name="TextBox 26">
            <a:extLst>
              <a:ext uri="{FF2B5EF4-FFF2-40B4-BE49-F238E27FC236}">
                <a16:creationId xmlns:a16="http://schemas.microsoft.com/office/drawing/2014/main" id="{FC4A9F5C-3AC6-B8AB-BBA4-035CFE9B0649}"/>
              </a:ext>
            </a:extLst>
          </p:cNvPr>
          <p:cNvSpPr txBox="1"/>
          <p:nvPr/>
        </p:nvSpPr>
        <p:spPr>
          <a:xfrm>
            <a:off x="2981740" y="1252947"/>
            <a:ext cx="4081668" cy="954107"/>
          </a:xfrm>
          <a:prstGeom prst="rect">
            <a:avLst/>
          </a:prstGeom>
          <a:noFill/>
        </p:spPr>
        <p:txBody>
          <a:bodyPr wrap="square">
            <a:spAutoFit/>
          </a:bodyPr>
          <a:lstStyle/>
          <a:p>
            <a:r>
              <a:rPr lang="en-US" sz="1400" dirty="0"/>
              <a:t>Investor's personal information, investment preferences, </a:t>
            </a:r>
            <a:endParaRPr lang="ar-JO" sz="1400" dirty="0"/>
          </a:p>
          <a:p>
            <a:r>
              <a:rPr lang="en-US" sz="1400" dirty="0"/>
              <a:t>past investments, areas of interest, financial capacity, risk tolerance.</a:t>
            </a:r>
          </a:p>
        </p:txBody>
      </p:sp>
      <p:sp>
        <p:nvSpPr>
          <p:cNvPr id="29" name="TextBox 28">
            <a:extLst>
              <a:ext uri="{FF2B5EF4-FFF2-40B4-BE49-F238E27FC236}">
                <a16:creationId xmlns:a16="http://schemas.microsoft.com/office/drawing/2014/main" id="{FA4BA344-CC86-994F-E1EF-514C47F1EBBE}"/>
              </a:ext>
            </a:extLst>
          </p:cNvPr>
          <p:cNvSpPr txBox="1"/>
          <p:nvPr/>
        </p:nvSpPr>
        <p:spPr>
          <a:xfrm>
            <a:off x="1221142" y="2921536"/>
            <a:ext cx="2932955" cy="523220"/>
          </a:xfrm>
          <a:prstGeom prst="rect">
            <a:avLst/>
          </a:prstGeom>
          <a:noFill/>
        </p:spPr>
        <p:txBody>
          <a:bodyPr wrap="square">
            <a:spAutoFit/>
          </a:bodyPr>
          <a:lstStyle/>
          <a:p>
            <a:r>
              <a:rPr lang="en-US" sz="1400" dirty="0"/>
              <a:t>Investment history,</a:t>
            </a:r>
            <a:endParaRPr lang="ar-JO" sz="1400" dirty="0"/>
          </a:p>
          <a:p>
            <a:r>
              <a:rPr lang="en-US" sz="1400" dirty="0"/>
              <a:t>success stories, investment criteria</a:t>
            </a:r>
          </a:p>
        </p:txBody>
      </p:sp>
      <p:sp>
        <p:nvSpPr>
          <p:cNvPr id="31" name="TextBox 30">
            <a:extLst>
              <a:ext uri="{FF2B5EF4-FFF2-40B4-BE49-F238E27FC236}">
                <a16:creationId xmlns:a16="http://schemas.microsoft.com/office/drawing/2014/main" id="{A04B9F96-BF93-FBD9-3090-CD4ADDA3B8D5}"/>
              </a:ext>
            </a:extLst>
          </p:cNvPr>
          <p:cNvSpPr txBox="1"/>
          <p:nvPr/>
        </p:nvSpPr>
        <p:spPr>
          <a:xfrm>
            <a:off x="6745351" y="6054662"/>
            <a:ext cx="3677479" cy="523220"/>
          </a:xfrm>
          <a:prstGeom prst="rect">
            <a:avLst/>
          </a:prstGeom>
          <a:noFill/>
        </p:spPr>
        <p:txBody>
          <a:bodyPr wrap="square">
            <a:spAutoFit/>
          </a:bodyPr>
          <a:lstStyle/>
          <a:p>
            <a:r>
              <a:rPr lang="en-US" sz="1400" dirty="0"/>
              <a:t>Triggers from new messages, investment offers type </a:t>
            </a:r>
          </a:p>
        </p:txBody>
      </p:sp>
      <p:sp>
        <p:nvSpPr>
          <p:cNvPr id="33" name="TextBox 32">
            <a:extLst>
              <a:ext uri="{FF2B5EF4-FFF2-40B4-BE49-F238E27FC236}">
                <a16:creationId xmlns:a16="http://schemas.microsoft.com/office/drawing/2014/main" id="{4E79E10E-9DB0-9FF1-9DF9-B49C14C7AE56}"/>
              </a:ext>
            </a:extLst>
          </p:cNvPr>
          <p:cNvSpPr txBox="1"/>
          <p:nvPr/>
        </p:nvSpPr>
        <p:spPr>
          <a:xfrm>
            <a:off x="7243735" y="4513372"/>
            <a:ext cx="3048000" cy="523220"/>
          </a:xfrm>
          <a:prstGeom prst="rect">
            <a:avLst/>
          </a:prstGeom>
          <a:noFill/>
        </p:spPr>
        <p:txBody>
          <a:bodyPr wrap="square">
            <a:spAutoFit/>
          </a:bodyPr>
          <a:lstStyle/>
          <a:p>
            <a:r>
              <a:rPr lang="en-US" sz="1400" dirty="0"/>
              <a:t>Alerts about new messages, investment opportunities (Offers)</a:t>
            </a:r>
          </a:p>
        </p:txBody>
      </p:sp>
      <p:sp>
        <p:nvSpPr>
          <p:cNvPr id="34" name="Rectangle 33">
            <a:extLst>
              <a:ext uri="{FF2B5EF4-FFF2-40B4-BE49-F238E27FC236}">
                <a16:creationId xmlns:a16="http://schemas.microsoft.com/office/drawing/2014/main" id="{6BA56100-C47E-8642-1E3E-112BAEBD992E}"/>
              </a:ext>
            </a:extLst>
          </p:cNvPr>
          <p:cNvSpPr/>
          <p:nvPr/>
        </p:nvSpPr>
        <p:spPr>
          <a:xfrm>
            <a:off x="9760225" y="1176720"/>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Rating and Review System</a:t>
            </a:r>
          </a:p>
        </p:txBody>
      </p:sp>
      <p:cxnSp>
        <p:nvCxnSpPr>
          <p:cNvPr id="35" name="Connector: Curved 34">
            <a:extLst>
              <a:ext uri="{FF2B5EF4-FFF2-40B4-BE49-F238E27FC236}">
                <a16:creationId xmlns:a16="http://schemas.microsoft.com/office/drawing/2014/main" id="{1A1CB5A3-31E7-9DD6-3417-E94E7816B842}"/>
              </a:ext>
            </a:extLst>
          </p:cNvPr>
          <p:cNvCxnSpPr>
            <a:cxnSpLocks/>
            <a:endCxn id="34" idx="0"/>
          </p:cNvCxnSpPr>
          <p:nvPr/>
        </p:nvCxnSpPr>
        <p:spPr>
          <a:xfrm flipV="1">
            <a:off x="6215269" y="1176720"/>
            <a:ext cx="4393095" cy="2148337"/>
          </a:xfrm>
          <a:prstGeom prst="curvedConnector4">
            <a:avLst>
              <a:gd name="adj1" fmla="val 15611"/>
              <a:gd name="adj2" fmla="val 1106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FF7BEEBB-D207-085C-C239-B865774A8A3B}"/>
              </a:ext>
            </a:extLst>
          </p:cNvPr>
          <p:cNvCxnSpPr>
            <a:cxnSpLocks/>
          </p:cNvCxnSpPr>
          <p:nvPr/>
        </p:nvCxnSpPr>
        <p:spPr>
          <a:xfrm rot="10800000" flipV="1">
            <a:off x="7063409" y="2633962"/>
            <a:ext cx="3695865" cy="1031759"/>
          </a:xfrm>
          <a:prstGeom prst="curvedConnector3">
            <a:avLst>
              <a:gd name="adj1" fmla="val -2207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C173D3A-02D7-E653-EB6D-2DBBEDFF691E}"/>
              </a:ext>
            </a:extLst>
          </p:cNvPr>
          <p:cNvSpPr txBox="1"/>
          <p:nvPr/>
        </p:nvSpPr>
        <p:spPr>
          <a:xfrm>
            <a:off x="8083825" y="2946920"/>
            <a:ext cx="3140763" cy="523220"/>
          </a:xfrm>
          <a:prstGeom prst="rect">
            <a:avLst/>
          </a:prstGeom>
          <a:noFill/>
        </p:spPr>
        <p:txBody>
          <a:bodyPr wrap="square">
            <a:spAutoFit/>
          </a:bodyPr>
          <a:lstStyle/>
          <a:p>
            <a:r>
              <a:rPr lang="en-US" sz="1400" dirty="0"/>
              <a:t>Requests for reviews from businesses or investors</a:t>
            </a:r>
          </a:p>
        </p:txBody>
      </p:sp>
      <p:sp>
        <p:nvSpPr>
          <p:cNvPr id="52" name="TextBox 51">
            <a:extLst>
              <a:ext uri="{FF2B5EF4-FFF2-40B4-BE49-F238E27FC236}">
                <a16:creationId xmlns:a16="http://schemas.microsoft.com/office/drawing/2014/main" id="{B4B865EF-59B3-D79F-D621-F3C1993CDC14}"/>
              </a:ext>
            </a:extLst>
          </p:cNvPr>
          <p:cNvSpPr txBox="1"/>
          <p:nvPr/>
        </p:nvSpPr>
        <p:spPr>
          <a:xfrm>
            <a:off x="5570647" y="688522"/>
            <a:ext cx="6394175" cy="307777"/>
          </a:xfrm>
          <a:prstGeom prst="rect">
            <a:avLst/>
          </a:prstGeom>
          <a:noFill/>
        </p:spPr>
        <p:txBody>
          <a:bodyPr wrap="square">
            <a:spAutoFit/>
          </a:bodyPr>
          <a:lstStyle/>
          <a:p>
            <a:r>
              <a:rPr lang="en-US" sz="1400" dirty="0"/>
              <a:t>Comments and feedback on investor profiles and sponsorships.</a:t>
            </a:r>
          </a:p>
        </p:txBody>
      </p:sp>
      <p:pic>
        <p:nvPicPr>
          <p:cNvPr id="54" name="Graphic 53" descr="Blueprint outline">
            <a:extLst>
              <a:ext uri="{FF2B5EF4-FFF2-40B4-BE49-F238E27FC236}">
                <a16:creationId xmlns:a16="http://schemas.microsoft.com/office/drawing/2014/main" id="{F9F3CB99-48FB-9300-39E2-CC4886E7B9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3494" y="233909"/>
            <a:ext cx="914400" cy="914400"/>
          </a:xfrm>
          <a:prstGeom prst="rect">
            <a:avLst/>
          </a:prstGeom>
        </p:spPr>
      </p:pic>
      <p:sp>
        <p:nvSpPr>
          <p:cNvPr id="56" name="TextBox 55">
            <a:extLst>
              <a:ext uri="{FF2B5EF4-FFF2-40B4-BE49-F238E27FC236}">
                <a16:creationId xmlns:a16="http://schemas.microsoft.com/office/drawing/2014/main" id="{B80C602D-8F2E-44CB-0E38-BE49E7924D0D}"/>
              </a:ext>
            </a:extLst>
          </p:cNvPr>
          <p:cNvSpPr txBox="1"/>
          <p:nvPr/>
        </p:nvSpPr>
        <p:spPr>
          <a:xfrm>
            <a:off x="1773302" y="325642"/>
            <a:ext cx="3034749" cy="523220"/>
          </a:xfrm>
          <a:prstGeom prst="rect">
            <a:avLst/>
          </a:prstGeom>
          <a:noFill/>
        </p:spPr>
        <p:txBody>
          <a:bodyPr wrap="square">
            <a:spAutoFit/>
          </a:bodyPr>
          <a:lstStyle/>
          <a:p>
            <a:r>
              <a:rPr lang="en-US" sz="2800" dirty="0"/>
              <a:t>  [ Context Model ]</a:t>
            </a:r>
          </a:p>
        </p:txBody>
      </p:sp>
      <p:sp>
        <p:nvSpPr>
          <p:cNvPr id="58" name="TextBox 57">
            <a:extLst>
              <a:ext uri="{FF2B5EF4-FFF2-40B4-BE49-F238E27FC236}">
                <a16:creationId xmlns:a16="http://schemas.microsoft.com/office/drawing/2014/main" id="{165D97C0-0F6D-596F-85AE-6F1ED0E653D7}"/>
              </a:ext>
            </a:extLst>
          </p:cNvPr>
          <p:cNvSpPr txBox="1"/>
          <p:nvPr/>
        </p:nvSpPr>
        <p:spPr>
          <a:xfrm>
            <a:off x="2187299" y="671184"/>
            <a:ext cx="3310560" cy="369332"/>
          </a:xfrm>
          <a:prstGeom prst="rect">
            <a:avLst/>
          </a:prstGeom>
          <a:noFill/>
        </p:spPr>
        <p:txBody>
          <a:bodyPr wrap="square">
            <a:spAutoFit/>
          </a:bodyPr>
          <a:lstStyle/>
          <a:p>
            <a:r>
              <a:rPr lang="en-US" dirty="0"/>
              <a:t>for investor community project</a:t>
            </a:r>
          </a:p>
        </p:txBody>
      </p:sp>
      <p:sp>
        <p:nvSpPr>
          <p:cNvPr id="3" name="Rectangle 2">
            <a:extLst>
              <a:ext uri="{FF2B5EF4-FFF2-40B4-BE49-F238E27FC236}">
                <a16:creationId xmlns:a16="http://schemas.microsoft.com/office/drawing/2014/main" id="{C46AD5E7-1860-1673-F035-2EED73AF8298}"/>
              </a:ext>
            </a:extLst>
          </p:cNvPr>
          <p:cNvSpPr/>
          <p:nvPr/>
        </p:nvSpPr>
        <p:spPr>
          <a:xfrm>
            <a:off x="1173136" y="5036592"/>
            <a:ext cx="1751889" cy="148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Capital Transfer</a:t>
            </a:r>
          </a:p>
          <a:p>
            <a:pPr algn="ctr"/>
            <a:r>
              <a:rPr lang="en-US" sz="2400" dirty="0">
                <a:solidFill>
                  <a:schemeClr val="bg1"/>
                </a:solidFill>
              </a:rPr>
              <a:t>System</a:t>
            </a:r>
            <a:endParaRPr lang="en-US" sz="2400" dirty="0"/>
          </a:p>
        </p:txBody>
      </p:sp>
      <p:cxnSp>
        <p:nvCxnSpPr>
          <p:cNvPr id="8" name="Connector: Curved 7">
            <a:extLst>
              <a:ext uri="{FF2B5EF4-FFF2-40B4-BE49-F238E27FC236}">
                <a16:creationId xmlns:a16="http://schemas.microsoft.com/office/drawing/2014/main" id="{EF5958C3-7BDC-FDF2-3EBF-4F67879A2A70}"/>
              </a:ext>
            </a:extLst>
          </p:cNvPr>
          <p:cNvCxnSpPr>
            <a:cxnSpLocks/>
          </p:cNvCxnSpPr>
          <p:nvPr/>
        </p:nvCxnSpPr>
        <p:spPr>
          <a:xfrm rot="10800000" flipV="1">
            <a:off x="2925026" y="4612498"/>
            <a:ext cx="2613439" cy="1703774"/>
          </a:xfrm>
          <a:prstGeom prst="curvedConnector3">
            <a:avLst>
              <a:gd name="adj1" fmla="val 2667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AC12C7C7-2DEF-445B-3842-190F74961578}"/>
              </a:ext>
            </a:extLst>
          </p:cNvPr>
          <p:cNvCxnSpPr>
            <a:cxnSpLocks/>
          </p:cNvCxnSpPr>
          <p:nvPr/>
        </p:nvCxnSpPr>
        <p:spPr>
          <a:xfrm flipV="1">
            <a:off x="2495933" y="4473036"/>
            <a:ext cx="2758078" cy="628710"/>
          </a:xfrm>
          <a:prstGeom prst="curvedConnector3">
            <a:avLst>
              <a:gd name="adj1" fmla="val 45479"/>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8AE586-7D68-090C-D3E5-77C05C476748}"/>
              </a:ext>
            </a:extLst>
          </p:cNvPr>
          <p:cNvSpPr txBox="1"/>
          <p:nvPr/>
        </p:nvSpPr>
        <p:spPr>
          <a:xfrm>
            <a:off x="3153074" y="5892649"/>
            <a:ext cx="6096000" cy="307777"/>
          </a:xfrm>
          <a:prstGeom prst="rect">
            <a:avLst/>
          </a:prstGeom>
          <a:noFill/>
        </p:spPr>
        <p:txBody>
          <a:bodyPr wrap="square">
            <a:spAutoFit/>
          </a:bodyPr>
          <a:lstStyle/>
          <a:p>
            <a:r>
              <a:rPr lang="en-US" sz="1400" dirty="0"/>
              <a:t>Investor financial credentials </a:t>
            </a:r>
          </a:p>
        </p:txBody>
      </p:sp>
      <p:sp>
        <p:nvSpPr>
          <p:cNvPr id="15" name="TextBox 14">
            <a:extLst>
              <a:ext uri="{FF2B5EF4-FFF2-40B4-BE49-F238E27FC236}">
                <a16:creationId xmlns:a16="http://schemas.microsoft.com/office/drawing/2014/main" id="{9DDB5C5F-34E6-8F96-93E1-84643300C63A}"/>
              </a:ext>
            </a:extLst>
          </p:cNvPr>
          <p:cNvSpPr txBox="1"/>
          <p:nvPr/>
        </p:nvSpPr>
        <p:spPr>
          <a:xfrm>
            <a:off x="2657451" y="4685551"/>
            <a:ext cx="6096000" cy="307777"/>
          </a:xfrm>
          <a:prstGeom prst="rect">
            <a:avLst/>
          </a:prstGeom>
          <a:noFill/>
        </p:spPr>
        <p:txBody>
          <a:bodyPr wrap="square">
            <a:spAutoFit/>
          </a:bodyPr>
          <a:lstStyle/>
          <a:p>
            <a:r>
              <a:rPr lang="en-US" sz="1400" dirty="0"/>
              <a:t>Funding transfer to business</a:t>
            </a:r>
          </a:p>
        </p:txBody>
      </p:sp>
    </p:spTree>
    <p:extLst>
      <p:ext uri="{BB962C8B-B14F-4D97-AF65-F5344CB8AC3E}">
        <p14:creationId xmlns:p14="http://schemas.microsoft.com/office/powerpoint/2010/main" val="1026192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CDDF-6C55-2484-D251-6AE4F595694A}"/>
              </a:ext>
            </a:extLst>
          </p:cNvPr>
          <p:cNvSpPr>
            <a:spLocks noGrp="1"/>
          </p:cNvSpPr>
          <p:nvPr>
            <p:ph type="title"/>
          </p:nvPr>
        </p:nvSpPr>
        <p:spPr>
          <a:xfrm>
            <a:off x="1489364" y="630381"/>
            <a:ext cx="9601200" cy="1485900"/>
          </a:xfrm>
        </p:spPr>
        <p:txBody>
          <a:bodyPr/>
          <a:lstStyle/>
          <a:p>
            <a:r>
              <a:rPr lang="en-US" dirty="0"/>
              <a:t>Software Project Categorization </a:t>
            </a:r>
          </a:p>
        </p:txBody>
      </p:sp>
      <p:sp>
        <p:nvSpPr>
          <p:cNvPr id="3" name="Content Placeholder 2">
            <a:extLst>
              <a:ext uri="{FF2B5EF4-FFF2-40B4-BE49-F238E27FC236}">
                <a16:creationId xmlns:a16="http://schemas.microsoft.com/office/drawing/2014/main" id="{8435CEC6-7E63-4959-5D04-F77B3006BA6A}"/>
              </a:ext>
            </a:extLst>
          </p:cNvPr>
          <p:cNvSpPr>
            <a:spLocks noGrp="1"/>
          </p:cNvSpPr>
          <p:nvPr>
            <p:ph idx="1"/>
          </p:nvPr>
        </p:nvSpPr>
        <p:spPr/>
        <p:txBody>
          <a:bodyPr>
            <a:normAutofit lnSpcReduction="10000"/>
          </a:bodyPr>
          <a:lstStyle/>
          <a:p>
            <a:r>
              <a:rPr lang="en-US" dirty="0"/>
              <a:t>1. From the prospective of the real </a:t>
            </a:r>
            <a:r>
              <a:rPr lang="en-US" b="1" dirty="0"/>
              <a:t>Users</a:t>
            </a:r>
            <a:r>
              <a:rPr lang="en-US" dirty="0"/>
              <a:t> of this software product. This product will be Generic, because we will rely on the needs and expectations of a broad spectrum of investors and business owners not a specific investor or customer with specific needs.</a:t>
            </a:r>
          </a:p>
          <a:p>
            <a:r>
              <a:rPr lang="en-US" dirty="0"/>
              <a:t>2. From the prospective of </a:t>
            </a:r>
            <a:r>
              <a:rPr lang="en-US" b="1" dirty="0"/>
              <a:t>Developers</a:t>
            </a:r>
            <a:r>
              <a:rPr lang="en-US" dirty="0"/>
              <a:t> and </a:t>
            </a:r>
            <a:r>
              <a:rPr lang="en-US" b="1" dirty="0"/>
              <a:t>Engineers</a:t>
            </a:r>
            <a:r>
              <a:rPr lang="en-US" dirty="0"/>
              <a:t> who will build the product it will be a Mobile-Application, so we need developers and engineers who are experienced and are familiar with native mobile-development technologies (Android: Java, Kotlin ), ( IOS: Swift, Objective C) and cross platform technologies like (Flutter, React native).</a:t>
            </a:r>
          </a:p>
          <a:p>
            <a:r>
              <a:rPr lang="en-US" dirty="0"/>
              <a:t>3. From the prospective of </a:t>
            </a:r>
            <a:r>
              <a:rPr lang="en-US" b="1" dirty="0"/>
              <a:t>Management, </a:t>
            </a:r>
            <a:r>
              <a:rPr lang="en-US" dirty="0"/>
              <a:t>this project will be built from scratch, meaning that we will not rely on past project with similar functionality because this is an idea first of its kind.</a:t>
            </a:r>
          </a:p>
        </p:txBody>
      </p:sp>
    </p:spTree>
    <p:extLst>
      <p:ext uri="{BB962C8B-B14F-4D97-AF65-F5344CB8AC3E}">
        <p14:creationId xmlns:p14="http://schemas.microsoft.com/office/powerpoint/2010/main" val="386861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4465-B3D8-DB0F-8B41-BE2616497697}"/>
              </a:ext>
            </a:extLst>
          </p:cNvPr>
          <p:cNvSpPr>
            <a:spLocks noGrp="1"/>
          </p:cNvSpPr>
          <p:nvPr>
            <p:ph type="title"/>
          </p:nvPr>
        </p:nvSpPr>
        <p:spPr/>
        <p:txBody>
          <a:bodyPr/>
          <a:lstStyle/>
          <a:p>
            <a:r>
              <a:rPr lang="en-US" dirty="0"/>
              <a:t>Project Development Methodology </a:t>
            </a:r>
          </a:p>
        </p:txBody>
      </p:sp>
      <p:sp>
        <p:nvSpPr>
          <p:cNvPr id="3" name="Content Placeholder 2">
            <a:extLst>
              <a:ext uri="{FF2B5EF4-FFF2-40B4-BE49-F238E27FC236}">
                <a16:creationId xmlns:a16="http://schemas.microsoft.com/office/drawing/2014/main" id="{39D6C59C-18A3-3242-209F-B6E065A86808}"/>
              </a:ext>
            </a:extLst>
          </p:cNvPr>
          <p:cNvSpPr>
            <a:spLocks noGrp="1"/>
          </p:cNvSpPr>
          <p:nvPr>
            <p:ph idx="1"/>
          </p:nvPr>
        </p:nvSpPr>
        <p:spPr/>
        <p:txBody>
          <a:bodyPr>
            <a:normAutofit lnSpcReduction="10000"/>
          </a:bodyPr>
          <a:lstStyle/>
          <a:p>
            <a:r>
              <a:rPr lang="en-US" dirty="0"/>
              <a:t>Scum development methodology will fit perfectly with our constraints and resources.</a:t>
            </a:r>
          </a:p>
          <a:p>
            <a:endParaRPr lang="en-US" dirty="0"/>
          </a:p>
          <a:p>
            <a:pPr lvl="1"/>
            <a:r>
              <a:rPr lang="en-US" dirty="0"/>
              <a:t>Our recourses are little, and the development team consists of 5 members which in the right size for a team working in scrum. </a:t>
            </a:r>
          </a:p>
          <a:p>
            <a:pPr lvl="1"/>
            <a:endParaRPr lang="en-US" dirty="0"/>
          </a:p>
          <a:p>
            <a:pPr lvl="1"/>
            <a:r>
              <a:rPr lang="en-US" dirty="0"/>
              <a:t>Scrum will give us the perfect window to roll out prototypes and deliverables on a weekly basis since we are university students and a weekly turn out is mandatory.</a:t>
            </a:r>
          </a:p>
          <a:p>
            <a:pPr lvl="1"/>
            <a:endParaRPr lang="en-US" dirty="0"/>
          </a:p>
          <a:p>
            <a:pPr lvl="1"/>
            <a:r>
              <a:rPr lang="en-US" dirty="0"/>
              <a:t>Scrum is perfect for a team with different levels of experience in different fields, since the daily meeting will ensure everybody is on board.</a:t>
            </a:r>
          </a:p>
        </p:txBody>
      </p:sp>
    </p:spTree>
    <p:extLst>
      <p:ext uri="{BB962C8B-B14F-4D97-AF65-F5344CB8AC3E}">
        <p14:creationId xmlns:p14="http://schemas.microsoft.com/office/powerpoint/2010/main" val="3427453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AA21C3-5775-D59D-7445-5A5B23EE5B45}"/>
              </a:ext>
            </a:extLst>
          </p:cNvPr>
          <p:cNvSpPr/>
          <p:nvPr/>
        </p:nvSpPr>
        <p:spPr>
          <a:xfrm>
            <a:off x="4977021" y="1939293"/>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VentureLink</a:t>
            </a:r>
            <a:endParaRPr lang="en-US" sz="2000" dirty="0">
              <a:solidFill>
                <a:schemeClr val="bg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AE07B9C1-24CA-A466-0771-145798C46F30}"/>
              </a:ext>
            </a:extLst>
          </p:cNvPr>
          <p:cNvSpPr/>
          <p:nvPr/>
        </p:nvSpPr>
        <p:spPr>
          <a:xfrm>
            <a:off x="901149"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 Features</a:t>
            </a:r>
          </a:p>
        </p:txBody>
      </p:sp>
      <p:sp>
        <p:nvSpPr>
          <p:cNvPr id="10" name="Rectangle 9">
            <a:extLst>
              <a:ext uri="{FF2B5EF4-FFF2-40B4-BE49-F238E27FC236}">
                <a16:creationId xmlns:a16="http://schemas.microsoft.com/office/drawing/2014/main" id="{0F5E8612-9169-DAEC-E201-2157F9EA8429}"/>
              </a:ext>
            </a:extLst>
          </p:cNvPr>
          <p:cNvSpPr/>
          <p:nvPr/>
        </p:nvSpPr>
        <p:spPr>
          <a:xfrm>
            <a:off x="4977021"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 Registration and Authentication</a:t>
            </a:r>
          </a:p>
        </p:txBody>
      </p:sp>
      <p:sp>
        <p:nvSpPr>
          <p:cNvPr id="11" name="Rectangle 10">
            <a:extLst>
              <a:ext uri="{FF2B5EF4-FFF2-40B4-BE49-F238E27FC236}">
                <a16:creationId xmlns:a16="http://schemas.microsoft.com/office/drawing/2014/main" id="{FBACD049-53B5-6613-C597-F65590E20587}"/>
              </a:ext>
            </a:extLst>
          </p:cNvPr>
          <p:cNvSpPr/>
          <p:nvPr/>
        </p:nvSpPr>
        <p:spPr>
          <a:xfrm>
            <a:off x="8945218"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Application Development</a:t>
            </a:r>
          </a:p>
        </p:txBody>
      </p:sp>
      <p:cxnSp>
        <p:nvCxnSpPr>
          <p:cNvPr id="14" name="Straight Connector 13">
            <a:extLst>
              <a:ext uri="{FF2B5EF4-FFF2-40B4-BE49-F238E27FC236}">
                <a16:creationId xmlns:a16="http://schemas.microsoft.com/office/drawing/2014/main" id="{B7C8F3A9-4024-D98A-2629-B5C735B0A6DD}"/>
              </a:ext>
            </a:extLst>
          </p:cNvPr>
          <p:cNvCxnSpPr>
            <a:cxnSpLocks/>
          </p:cNvCxnSpPr>
          <p:nvPr/>
        </p:nvCxnSpPr>
        <p:spPr>
          <a:xfrm>
            <a:off x="1981200" y="2840536"/>
            <a:ext cx="8229600" cy="31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CC3597-C70F-D774-665A-379D5B7152E5}"/>
              </a:ext>
            </a:extLst>
          </p:cNvPr>
          <p:cNvCxnSpPr/>
          <p:nvPr/>
        </p:nvCxnSpPr>
        <p:spPr>
          <a:xfrm>
            <a:off x="1981200" y="2840536"/>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CEAABC1-F104-71B9-F121-032B9963EA95}"/>
              </a:ext>
            </a:extLst>
          </p:cNvPr>
          <p:cNvCxnSpPr/>
          <p:nvPr/>
        </p:nvCxnSpPr>
        <p:spPr>
          <a:xfrm>
            <a:off x="6425097" y="2860418"/>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4A1B66-8396-8EEF-B107-6EB5BC435CC4}"/>
              </a:ext>
            </a:extLst>
          </p:cNvPr>
          <p:cNvCxnSpPr/>
          <p:nvPr/>
        </p:nvCxnSpPr>
        <p:spPr>
          <a:xfrm>
            <a:off x="10210800" y="2872444"/>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629A6-9F01-801E-CEDA-F84C238466C7}"/>
              </a:ext>
            </a:extLst>
          </p:cNvPr>
          <p:cNvCxnSpPr>
            <a:cxnSpLocks/>
          </p:cNvCxnSpPr>
          <p:nvPr/>
        </p:nvCxnSpPr>
        <p:spPr>
          <a:xfrm>
            <a:off x="6425096" y="2407699"/>
            <a:ext cx="1" cy="464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CA98997-DFE4-18E0-42A3-1B24F143C99B}"/>
              </a:ext>
            </a:extLst>
          </p:cNvPr>
          <p:cNvSpPr/>
          <p:nvPr/>
        </p:nvSpPr>
        <p:spPr>
          <a:xfrm>
            <a:off x="998701" y="39227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Real-Time Chat Functionality</a:t>
            </a:r>
          </a:p>
        </p:txBody>
      </p:sp>
      <p:sp>
        <p:nvSpPr>
          <p:cNvPr id="23" name="Rectangle 22">
            <a:extLst>
              <a:ext uri="{FF2B5EF4-FFF2-40B4-BE49-F238E27FC236}">
                <a16:creationId xmlns:a16="http://schemas.microsoft.com/office/drawing/2014/main" id="{2897D9F4-46AA-3758-E740-9D96048A98AD}"/>
              </a:ext>
            </a:extLst>
          </p:cNvPr>
          <p:cNvSpPr/>
          <p:nvPr/>
        </p:nvSpPr>
        <p:spPr>
          <a:xfrm>
            <a:off x="998701"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Chat Rooms or Channels</a:t>
            </a:r>
          </a:p>
        </p:txBody>
      </p:sp>
      <p:sp>
        <p:nvSpPr>
          <p:cNvPr id="24" name="Rectangle 23">
            <a:extLst>
              <a:ext uri="{FF2B5EF4-FFF2-40B4-BE49-F238E27FC236}">
                <a16:creationId xmlns:a16="http://schemas.microsoft.com/office/drawing/2014/main" id="{B08C6A52-D948-5AAB-5111-C75E8F508EDB}"/>
              </a:ext>
            </a:extLst>
          </p:cNvPr>
          <p:cNvSpPr/>
          <p:nvPr/>
        </p:nvSpPr>
        <p:spPr>
          <a:xfrm>
            <a:off x="1026684"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0" i="0" dirty="0">
                <a:solidFill>
                  <a:schemeClr val="bg1"/>
                </a:solidFill>
                <a:effectLst/>
                <a:latin typeface="__fkGroteskNeue_a82850"/>
              </a:rPr>
              <a:t>               Forums</a:t>
            </a:r>
          </a:p>
        </p:txBody>
      </p:sp>
      <p:sp>
        <p:nvSpPr>
          <p:cNvPr id="25" name="Rectangle 24">
            <a:extLst>
              <a:ext uri="{FF2B5EF4-FFF2-40B4-BE49-F238E27FC236}">
                <a16:creationId xmlns:a16="http://schemas.microsoft.com/office/drawing/2014/main" id="{E081ADCF-040A-D801-0272-3BA6F081244E}"/>
              </a:ext>
            </a:extLst>
          </p:cNvPr>
          <p:cNvSpPr/>
          <p:nvPr/>
        </p:nvSpPr>
        <p:spPr>
          <a:xfrm>
            <a:off x="5150450" y="39227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Verifying User Identity and Qualifications</a:t>
            </a:r>
          </a:p>
        </p:txBody>
      </p:sp>
      <p:sp>
        <p:nvSpPr>
          <p:cNvPr id="26" name="Rectangle 25">
            <a:extLst>
              <a:ext uri="{FF2B5EF4-FFF2-40B4-BE49-F238E27FC236}">
                <a16:creationId xmlns:a16="http://schemas.microsoft.com/office/drawing/2014/main" id="{BBAEC571-F028-0AC0-1456-CF7C4532369C}"/>
              </a:ext>
            </a:extLst>
          </p:cNvPr>
          <p:cNvSpPr/>
          <p:nvPr/>
        </p:nvSpPr>
        <p:spPr>
          <a:xfrm>
            <a:off x="5150450"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Verifying Financial History of Investors</a:t>
            </a:r>
          </a:p>
        </p:txBody>
      </p:sp>
      <p:sp>
        <p:nvSpPr>
          <p:cNvPr id="27" name="Rectangle 26">
            <a:extLst>
              <a:ext uri="{FF2B5EF4-FFF2-40B4-BE49-F238E27FC236}">
                <a16:creationId xmlns:a16="http://schemas.microsoft.com/office/drawing/2014/main" id="{0492508C-9CED-D2BA-C6A5-0156BADD53AB}"/>
              </a:ext>
            </a:extLst>
          </p:cNvPr>
          <p:cNvSpPr/>
          <p:nvPr/>
        </p:nvSpPr>
        <p:spPr>
          <a:xfrm>
            <a:off x="5174747"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Verifying Background and Trustworthiness of Business Owners</a:t>
            </a:r>
          </a:p>
        </p:txBody>
      </p:sp>
      <p:sp>
        <p:nvSpPr>
          <p:cNvPr id="28" name="Rectangle 27">
            <a:extLst>
              <a:ext uri="{FF2B5EF4-FFF2-40B4-BE49-F238E27FC236}">
                <a16:creationId xmlns:a16="http://schemas.microsoft.com/office/drawing/2014/main" id="{6968E3AF-53BE-9348-E288-41E1EC19EC51}"/>
              </a:ext>
            </a:extLst>
          </p:cNvPr>
          <p:cNvSpPr/>
          <p:nvPr/>
        </p:nvSpPr>
        <p:spPr>
          <a:xfrm>
            <a:off x="9277902" y="3922799"/>
            <a:ext cx="2716696" cy="543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User Interface (</a:t>
            </a:r>
            <a:r>
              <a:rPr lang="fr-FR" sz="1400" dirty="0"/>
              <a:t>UX ,  UI)</a:t>
            </a:r>
            <a:endParaRPr lang="en-US" sz="1600" dirty="0"/>
          </a:p>
        </p:txBody>
      </p:sp>
      <p:sp>
        <p:nvSpPr>
          <p:cNvPr id="29" name="Rectangle 28">
            <a:extLst>
              <a:ext uri="{FF2B5EF4-FFF2-40B4-BE49-F238E27FC236}">
                <a16:creationId xmlns:a16="http://schemas.microsoft.com/office/drawing/2014/main" id="{9014C4E4-2B66-4A03-12F0-FF5ACF878917}"/>
              </a:ext>
            </a:extLst>
          </p:cNvPr>
          <p:cNvSpPr/>
          <p:nvPr/>
        </p:nvSpPr>
        <p:spPr>
          <a:xfrm>
            <a:off x="9277902"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Relational Database System</a:t>
            </a:r>
          </a:p>
        </p:txBody>
      </p:sp>
      <p:sp>
        <p:nvSpPr>
          <p:cNvPr id="30" name="Rectangle 29">
            <a:extLst>
              <a:ext uri="{FF2B5EF4-FFF2-40B4-BE49-F238E27FC236}">
                <a16:creationId xmlns:a16="http://schemas.microsoft.com/office/drawing/2014/main" id="{E032E6FE-31E0-240B-32AF-70A298F14954}"/>
              </a:ext>
            </a:extLst>
          </p:cNvPr>
          <p:cNvSpPr/>
          <p:nvPr/>
        </p:nvSpPr>
        <p:spPr>
          <a:xfrm>
            <a:off x="9302199"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Website Functionality and Logic</a:t>
            </a:r>
          </a:p>
        </p:txBody>
      </p:sp>
      <p:pic>
        <p:nvPicPr>
          <p:cNvPr id="37" name="Graphic 36" descr="Checklist outline">
            <a:extLst>
              <a:ext uri="{FF2B5EF4-FFF2-40B4-BE49-F238E27FC236}">
                <a16:creationId xmlns:a16="http://schemas.microsoft.com/office/drawing/2014/main" id="{F0D91A42-E173-81EF-4283-00CCE7E896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703" y="170071"/>
            <a:ext cx="914400" cy="914400"/>
          </a:xfrm>
          <a:prstGeom prst="rect">
            <a:avLst/>
          </a:prstGeom>
        </p:spPr>
      </p:pic>
      <p:sp>
        <p:nvSpPr>
          <p:cNvPr id="38" name="TextBox 37">
            <a:extLst>
              <a:ext uri="{FF2B5EF4-FFF2-40B4-BE49-F238E27FC236}">
                <a16:creationId xmlns:a16="http://schemas.microsoft.com/office/drawing/2014/main" id="{2542A3BE-0DCD-B779-054D-3DDFD1E0CEDC}"/>
              </a:ext>
            </a:extLst>
          </p:cNvPr>
          <p:cNvSpPr txBox="1"/>
          <p:nvPr/>
        </p:nvSpPr>
        <p:spPr>
          <a:xfrm>
            <a:off x="1333226" y="315445"/>
            <a:ext cx="6473810" cy="461665"/>
          </a:xfrm>
          <a:prstGeom prst="rect">
            <a:avLst/>
          </a:prstGeom>
          <a:noFill/>
        </p:spPr>
        <p:txBody>
          <a:bodyPr wrap="square" rtlCol="0">
            <a:spAutoFit/>
          </a:bodyPr>
          <a:lstStyle/>
          <a:p>
            <a:r>
              <a:rPr lang="en-US" sz="2400" dirty="0">
                <a:latin typeface="Google Sans"/>
              </a:rPr>
              <a:t>W</a:t>
            </a:r>
            <a:r>
              <a:rPr lang="en-US" sz="2400" b="0" i="0" dirty="0">
                <a:effectLst/>
                <a:latin typeface="Google Sans"/>
              </a:rPr>
              <a:t>ork-</a:t>
            </a:r>
            <a:r>
              <a:rPr lang="en-US" sz="2400" dirty="0">
                <a:latin typeface="Google Sans"/>
              </a:rPr>
              <a:t>B</a:t>
            </a:r>
            <a:r>
              <a:rPr lang="en-US" sz="2400" b="0" i="0" dirty="0">
                <a:effectLst/>
                <a:latin typeface="Google Sans"/>
              </a:rPr>
              <a:t>reakdown Structure</a:t>
            </a:r>
            <a:r>
              <a:rPr lang="en-US" sz="2400" dirty="0">
                <a:latin typeface="Google Sans"/>
              </a:rPr>
              <a:t>(Component-Oriented)</a:t>
            </a:r>
            <a:endParaRPr lang="en-US" sz="2400" dirty="0"/>
          </a:p>
        </p:txBody>
      </p:sp>
      <p:sp>
        <p:nvSpPr>
          <p:cNvPr id="40" name="TextBox 39">
            <a:extLst>
              <a:ext uri="{FF2B5EF4-FFF2-40B4-BE49-F238E27FC236}">
                <a16:creationId xmlns:a16="http://schemas.microsoft.com/office/drawing/2014/main" id="{75996AEA-16B2-3837-A485-B7E2CC2A61B6}"/>
              </a:ext>
            </a:extLst>
          </p:cNvPr>
          <p:cNvSpPr txBox="1"/>
          <p:nvPr/>
        </p:nvSpPr>
        <p:spPr>
          <a:xfrm>
            <a:off x="1556103" y="635146"/>
            <a:ext cx="4868992" cy="369332"/>
          </a:xfrm>
          <a:prstGeom prst="rect">
            <a:avLst/>
          </a:prstGeom>
          <a:noFill/>
        </p:spPr>
        <p:txBody>
          <a:bodyPr wrap="square">
            <a:spAutoFit/>
          </a:bodyPr>
          <a:lstStyle/>
          <a:p>
            <a:r>
              <a:rPr lang="en-US" dirty="0"/>
              <a:t>To develop the project in a sequential manner</a:t>
            </a:r>
          </a:p>
        </p:txBody>
      </p:sp>
      <p:cxnSp>
        <p:nvCxnSpPr>
          <p:cNvPr id="60" name="Straight Arrow Connector 59">
            <a:extLst>
              <a:ext uri="{FF2B5EF4-FFF2-40B4-BE49-F238E27FC236}">
                <a16:creationId xmlns:a16="http://schemas.microsoft.com/office/drawing/2014/main" id="{AD2397E2-EC01-0727-D53E-DDE65FC7DFC2}"/>
              </a:ext>
            </a:extLst>
          </p:cNvPr>
          <p:cNvCxnSpPr>
            <a:cxnSpLocks/>
          </p:cNvCxnSpPr>
          <p:nvPr/>
        </p:nvCxnSpPr>
        <p:spPr>
          <a:xfrm flipV="1">
            <a:off x="780097" y="3335844"/>
            <a:ext cx="0" cy="23288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F8D83D-B1DC-F35C-18BF-4FD0F536D033}"/>
              </a:ext>
            </a:extLst>
          </p:cNvPr>
          <p:cNvCxnSpPr>
            <a:cxnSpLocks/>
          </p:cNvCxnSpPr>
          <p:nvPr/>
        </p:nvCxnSpPr>
        <p:spPr>
          <a:xfrm flipH="1">
            <a:off x="780098" y="3335844"/>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C5F0AD4-69E8-1CD4-F332-F0A07D50B79A}"/>
              </a:ext>
            </a:extLst>
          </p:cNvPr>
          <p:cNvCxnSpPr>
            <a:cxnSpLocks/>
            <a:stCxn id="22" idx="1"/>
          </p:cNvCxnSpPr>
          <p:nvPr/>
        </p:nvCxnSpPr>
        <p:spPr>
          <a:xfrm flipH="1">
            <a:off x="780098" y="4154712"/>
            <a:ext cx="218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E1BAE41-2804-68C0-9A08-13B0C630E2FC}"/>
              </a:ext>
            </a:extLst>
          </p:cNvPr>
          <p:cNvCxnSpPr>
            <a:cxnSpLocks/>
          </p:cNvCxnSpPr>
          <p:nvPr/>
        </p:nvCxnSpPr>
        <p:spPr>
          <a:xfrm flipH="1">
            <a:off x="780097" y="4865912"/>
            <a:ext cx="218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9071BB5-AD28-429E-4683-C16B182CD498}"/>
              </a:ext>
            </a:extLst>
          </p:cNvPr>
          <p:cNvCxnSpPr>
            <a:cxnSpLocks/>
          </p:cNvCxnSpPr>
          <p:nvPr/>
        </p:nvCxnSpPr>
        <p:spPr>
          <a:xfrm flipH="1">
            <a:off x="789260" y="5610661"/>
            <a:ext cx="255749" cy="5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475FC3B-7EFA-B295-2A1A-CBD65FE9A071}"/>
              </a:ext>
            </a:extLst>
          </p:cNvPr>
          <p:cNvCxnSpPr>
            <a:cxnSpLocks/>
          </p:cNvCxnSpPr>
          <p:nvPr/>
        </p:nvCxnSpPr>
        <p:spPr>
          <a:xfrm flipV="1">
            <a:off x="4826318" y="3443074"/>
            <a:ext cx="0" cy="2330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BB4D734-0882-74EF-ED95-923AFB97B06D}"/>
              </a:ext>
            </a:extLst>
          </p:cNvPr>
          <p:cNvCxnSpPr>
            <a:cxnSpLocks/>
          </p:cNvCxnSpPr>
          <p:nvPr/>
        </p:nvCxnSpPr>
        <p:spPr>
          <a:xfrm flipH="1">
            <a:off x="4826318" y="3444363"/>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8731A2-B9A8-AF49-D52B-39B4240E96A4}"/>
              </a:ext>
            </a:extLst>
          </p:cNvPr>
          <p:cNvCxnSpPr>
            <a:cxnSpLocks/>
          </p:cNvCxnSpPr>
          <p:nvPr/>
        </p:nvCxnSpPr>
        <p:spPr>
          <a:xfrm flipH="1">
            <a:off x="4826318" y="4263231"/>
            <a:ext cx="324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CBBF736-5809-ADF5-AAAB-3215A833208C}"/>
              </a:ext>
            </a:extLst>
          </p:cNvPr>
          <p:cNvCxnSpPr>
            <a:cxnSpLocks/>
          </p:cNvCxnSpPr>
          <p:nvPr/>
        </p:nvCxnSpPr>
        <p:spPr>
          <a:xfrm flipH="1">
            <a:off x="4826317" y="4974431"/>
            <a:ext cx="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729F985-62D1-A624-256F-7BB5ADA82F94}"/>
              </a:ext>
            </a:extLst>
          </p:cNvPr>
          <p:cNvCxnSpPr>
            <a:cxnSpLocks/>
          </p:cNvCxnSpPr>
          <p:nvPr/>
        </p:nvCxnSpPr>
        <p:spPr>
          <a:xfrm flipH="1" flipV="1">
            <a:off x="4817156" y="5601671"/>
            <a:ext cx="357591" cy="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61C7CD9-80A4-E451-02C0-7E31EF063E42}"/>
              </a:ext>
            </a:extLst>
          </p:cNvPr>
          <p:cNvCxnSpPr>
            <a:cxnSpLocks/>
          </p:cNvCxnSpPr>
          <p:nvPr/>
        </p:nvCxnSpPr>
        <p:spPr>
          <a:xfrm flipH="1" flipV="1">
            <a:off x="8795868" y="3443074"/>
            <a:ext cx="17728" cy="3010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FD706A-3353-FACE-47F1-03692CD5A22E}"/>
              </a:ext>
            </a:extLst>
          </p:cNvPr>
          <p:cNvCxnSpPr>
            <a:cxnSpLocks/>
          </p:cNvCxnSpPr>
          <p:nvPr/>
        </p:nvCxnSpPr>
        <p:spPr>
          <a:xfrm flipH="1">
            <a:off x="8771573" y="3443074"/>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F95165F-E4C2-7A8F-2BB6-D76FF75C3AC5}"/>
              </a:ext>
            </a:extLst>
          </p:cNvPr>
          <p:cNvCxnSpPr>
            <a:cxnSpLocks/>
          </p:cNvCxnSpPr>
          <p:nvPr/>
        </p:nvCxnSpPr>
        <p:spPr>
          <a:xfrm flipH="1">
            <a:off x="8771572" y="4263231"/>
            <a:ext cx="506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BE791A6-D0BA-220C-8097-06E04BBC0694}"/>
              </a:ext>
            </a:extLst>
          </p:cNvPr>
          <p:cNvCxnSpPr>
            <a:cxnSpLocks/>
          </p:cNvCxnSpPr>
          <p:nvPr/>
        </p:nvCxnSpPr>
        <p:spPr>
          <a:xfrm flipH="1">
            <a:off x="8771572" y="4974431"/>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0CABB4C-4CCE-87B5-5F0E-713E6D03BBCB}"/>
              </a:ext>
            </a:extLst>
          </p:cNvPr>
          <p:cNvCxnSpPr>
            <a:cxnSpLocks/>
          </p:cNvCxnSpPr>
          <p:nvPr/>
        </p:nvCxnSpPr>
        <p:spPr>
          <a:xfrm flipH="1">
            <a:off x="8771572" y="5604585"/>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4EDF585-82F8-F173-3D3F-6DFFBF1B3AA6}"/>
              </a:ext>
            </a:extLst>
          </p:cNvPr>
          <p:cNvSpPr/>
          <p:nvPr/>
        </p:nvSpPr>
        <p:spPr>
          <a:xfrm>
            <a:off x="9277902" y="5975352"/>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 Sessions</a:t>
            </a:r>
          </a:p>
        </p:txBody>
      </p:sp>
      <p:cxnSp>
        <p:nvCxnSpPr>
          <p:cNvPr id="4" name="Straight Arrow Connector 3">
            <a:extLst>
              <a:ext uri="{FF2B5EF4-FFF2-40B4-BE49-F238E27FC236}">
                <a16:creationId xmlns:a16="http://schemas.microsoft.com/office/drawing/2014/main" id="{D2A9167F-E38A-A655-F6F3-1210229AE7B3}"/>
              </a:ext>
            </a:extLst>
          </p:cNvPr>
          <p:cNvCxnSpPr>
            <a:cxnSpLocks/>
          </p:cNvCxnSpPr>
          <p:nvPr/>
        </p:nvCxnSpPr>
        <p:spPr>
          <a:xfrm flipH="1">
            <a:off x="8828288" y="6326828"/>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25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Hourglass Finished outline">
            <a:extLst>
              <a:ext uri="{FF2B5EF4-FFF2-40B4-BE49-F238E27FC236}">
                <a16:creationId xmlns:a16="http://schemas.microsoft.com/office/drawing/2014/main" id="{ED6B873A-0100-5658-2708-34B222C12C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790" y="188844"/>
            <a:ext cx="914400" cy="914400"/>
          </a:xfrm>
          <a:prstGeom prst="rect">
            <a:avLst/>
          </a:prstGeom>
        </p:spPr>
      </p:pic>
      <p:sp>
        <p:nvSpPr>
          <p:cNvPr id="7" name="TextBox 6">
            <a:extLst>
              <a:ext uri="{FF2B5EF4-FFF2-40B4-BE49-F238E27FC236}">
                <a16:creationId xmlns:a16="http://schemas.microsoft.com/office/drawing/2014/main" id="{D82F328E-C171-917F-8DF6-4E2505C1A83C}"/>
              </a:ext>
            </a:extLst>
          </p:cNvPr>
          <p:cNvSpPr txBox="1"/>
          <p:nvPr/>
        </p:nvSpPr>
        <p:spPr>
          <a:xfrm>
            <a:off x="1643269" y="461378"/>
            <a:ext cx="4005007" cy="369332"/>
          </a:xfrm>
          <a:prstGeom prst="rect">
            <a:avLst/>
          </a:prstGeom>
          <a:noFill/>
        </p:spPr>
        <p:txBody>
          <a:bodyPr wrap="none" rtlCol="0">
            <a:spAutoFit/>
          </a:bodyPr>
          <a:lstStyle/>
          <a:p>
            <a:r>
              <a:rPr lang="en-US" dirty="0"/>
              <a:t>Time estimation to the project activities</a:t>
            </a:r>
          </a:p>
        </p:txBody>
      </p:sp>
      <p:sp>
        <p:nvSpPr>
          <p:cNvPr id="9" name="TextBox 8">
            <a:extLst>
              <a:ext uri="{FF2B5EF4-FFF2-40B4-BE49-F238E27FC236}">
                <a16:creationId xmlns:a16="http://schemas.microsoft.com/office/drawing/2014/main" id="{35CE10CE-9F75-6509-6E37-EB4C0D26FCE5}"/>
              </a:ext>
            </a:extLst>
          </p:cNvPr>
          <p:cNvSpPr txBox="1"/>
          <p:nvPr/>
        </p:nvSpPr>
        <p:spPr>
          <a:xfrm>
            <a:off x="1815547" y="685513"/>
            <a:ext cx="4462207" cy="369332"/>
          </a:xfrm>
          <a:prstGeom prst="rect">
            <a:avLst/>
          </a:prstGeom>
          <a:noFill/>
        </p:spPr>
        <p:txBody>
          <a:bodyPr wrap="square">
            <a:spAutoFit/>
          </a:bodyPr>
          <a:lstStyle/>
          <a:p>
            <a:r>
              <a:rPr lang="en-US" dirty="0"/>
              <a:t>to avoid do highest risk in projects duration</a:t>
            </a:r>
          </a:p>
        </p:txBody>
      </p:sp>
      <p:graphicFrame>
        <p:nvGraphicFramePr>
          <p:cNvPr id="10" name="Table 9">
            <a:extLst>
              <a:ext uri="{FF2B5EF4-FFF2-40B4-BE49-F238E27FC236}">
                <a16:creationId xmlns:a16="http://schemas.microsoft.com/office/drawing/2014/main" id="{AA2A0D95-5527-08DB-33B4-8BDFBF0C37A9}"/>
              </a:ext>
            </a:extLst>
          </p:cNvPr>
          <p:cNvGraphicFramePr>
            <a:graphicFrameLocks noGrp="1"/>
          </p:cNvGraphicFramePr>
          <p:nvPr>
            <p:extLst>
              <p:ext uri="{D42A27DB-BD31-4B8C-83A1-F6EECF244321}">
                <p14:modId xmlns:p14="http://schemas.microsoft.com/office/powerpoint/2010/main" val="4154070562"/>
              </p:ext>
            </p:extLst>
          </p:nvPr>
        </p:nvGraphicFramePr>
        <p:xfrm>
          <a:off x="1013790" y="1577009"/>
          <a:ext cx="10860159" cy="4747876"/>
        </p:xfrm>
        <a:graphic>
          <a:graphicData uri="http://schemas.openxmlformats.org/drawingml/2006/table">
            <a:tbl>
              <a:tblPr firstRow="1" bandRow="1">
                <a:tableStyleId>{5C22544A-7EE6-4342-B048-85BDC9FD1C3A}</a:tableStyleId>
              </a:tblPr>
              <a:tblGrid>
                <a:gridCol w="3620053">
                  <a:extLst>
                    <a:ext uri="{9D8B030D-6E8A-4147-A177-3AD203B41FA5}">
                      <a16:colId xmlns:a16="http://schemas.microsoft.com/office/drawing/2014/main" val="3289374914"/>
                    </a:ext>
                  </a:extLst>
                </a:gridCol>
                <a:gridCol w="3620053">
                  <a:extLst>
                    <a:ext uri="{9D8B030D-6E8A-4147-A177-3AD203B41FA5}">
                      <a16:colId xmlns:a16="http://schemas.microsoft.com/office/drawing/2014/main" val="3359270695"/>
                    </a:ext>
                  </a:extLst>
                </a:gridCol>
                <a:gridCol w="3620053">
                  <a:extLst>
                    <a:ext uri="{9D8B030D-6E8A-4147-A177-3AD203B41FA5}">
                      <a16:colId xmlns:a16="http://schemas.microsoft.com/office/drawing/2014/main" val="2836754087"/>
                    </a:ext>
                  </a:extLst>
                </a:gridCol>
              </a:tblGrid>
              <a:tr h="466573">
                <a:tc>
                  <a:txBody>
                    <a:bodyPr/>
                    <a:lstStyle/>
                    <a:p>
                      <a:r>
                        <a:rPr lang="en-US" dirty="0"/>
                        <a:t>                 </a:t>
                      </a:r>
                      <a:r>
                        <a:rPr lang="en-US" sz="3200" dirty="0"/>
                        <a:t>Activities</a:t>
                      </a:r>
                      <a:endParaRPr lang="en-US" dirty="0"/>
                    </a:p>
                  </a:txBody>
                  <a:tcPr/>
                </a:tc>
                <a:tc>
                  <a:txBody>
                    <a:bodyPr/>
                    <a:lstStyle/>
                    <a:p>
                      <a:r>
                        <a:rPr lang="en-US" sz="2400" dirty="0"/>
                        <a:t>  Immediate Predecessors</a:t>
                      </a:r>
                    </a:p>
                  </a:txBody>
                  <a:tcPr/>
                </a:tc>
                <a:tc>
                  <a:txBody>
                    <a:bodyPr/>
                    <a:lstStyle/>
                    <a:p>
                      <a:r>
                        <a:rPr lang="en-US" sz="2400" dirty="0"/>
                        <a:t>Activity Time (days)</a:t>
                      </a:r>
                    </a:p>
                  </a:txBody>
                  <a:tcPr/>
                </a:tc>
                <a:extLst>
                  <a:ext uri="{0D108BD9-81ED-4DB2-BD59-A6C34878D82A}">
                    <a16:rowId xmlns:a16="http://schemas.microsoft.com/office/drawing/2014/main" val="2792201529"/>
                  </a:ext>
                </a:extLst>
              </a:tr>
              <a:tr h="661189">
                <a:tc>
                  <a:txBody>
                    <a:bodyPr/>
                    <a:lstStyle/>
                    <a:p>
                      <a:pPr rtl="0"/>
                      <a:r>
                        <a:rPr lang="en-US" sz="2200" dirty="0"/>
                        <a:t>User Registration and Authentication</a:t>
                      </a:r>
                    </a:p>
                  </a:txBody>
                  <a:tcPr/>
                </a:tc>
                <a:tc>
                  <a:txBody>
                    <a:bodyPr/>
                    <a:lstStyle/>
                    <a:p>
                      <a:r>
                        <a:rPr lang="en-US" sz="2200" dirty="0"/>
                        <a:t>                     -------------</a:t>
                      </a:r>
                    </a:p>
                  </a:txBody>
                  <a:tcPr/>
                </a:tc>
                <a:tc>
                  <a:txBody>
                    <a:bodyPr/>
                    <a:lstStyle/>
                    <a:p>
                      <a:r>
                        <a:rPr lang="en-US" sz="2200" dirty="0"/>
                        <a:t>3</a:t>
                      </a:r>
                    </a:p>
                  </a:txBody>
                  <a:tcPr/>
                </a:tc>
                <a:extLst>
                  <a:ext uri="{0D108BD9-81ED-4DB2-BD59-A6C34878D82A}">
                    <a16:rowId xmlns:a16="http://schemas.microsoft.com/office/drawing/2014/main" val="3592412505"/>
                  </a:ext>
                </a:extLst>
              </a:tr>
              <a:tr h="661189">
                <a:tc>
                  <a:txBody>
                    <a:bodyPr/>
                    <a:lstStyle/>
                    <a:p>
                      <a:r>
                        <a:rPr lang="en-US" sz="2200" dirty="0"/>
                        <a:t>Verifying User Identity and Qualifications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User Registration and Authentication</a:t>
                      </a:r>
                    </a:p>
                  </a:txBody>
                  <a:tcPr/>
                </a:tc>
                <a:tc>
                  <a:txBody>
                    <a:bodyPr/>
                    <a:lstStyle/>
                    <a:p>
                      <a:r>
                        <a:rPr lang="en-US" sz="2200" dirty="0"/>
                        <a:t>2</a:t>
                      </a:r>
                    </a:p>
                  </a:txBody>
                  <a:tcPr/>
                </a:tc>
                <a:extLst>
                  <a:ext uri="{0D108BD9-81ED-4DB2-BD59-A6C34878D82A}">
                    <a16:rowId xmlns:a16="http://schemas.microsoft.com/office/drawing/2014/main" val="3727758920"/>
                  </a:ext>
                </a:extLst>
              </a:tr>
              <a:tr h="661189">
                <a:tc>
                  <a:txBody>
                    <a:bodyPr/>
                    <a:lstStyle/>
                    <a:p>
                      <a:r>
                        <a:rPr lang="en-US" sz="2200" dirty="0"/>
                        <a:t>Application Development</a:t>
                      </a:r>
                    </a:p>
                  </a:txBody>
                  <a:tcPr/>
                </a:tc>
                <a:tc>
                  <a:txBody>
                    <a:bodyPr/>
                    <a:lstStyle/>
                    <a:p>
                      <a:r>
                        <a:rPr lang="en-US" sz="2200" dirty="0"/>
                        <a:t>                     -------------</a:t>
                      </a:r>
                    </a:p>
                  </a:txBody>
                  <a:tcPr/>
                </a:tc>
                <a:tc>
                  <a:txBody>
                    <a:bodyPr/>
                    <a:lstStyle/>
                    <a:p>
                      <a:r>
                        <a:rPr lang="en-US" sz="2200" dirty="0"/>
                        <a:t>14</a:t>
                      </a:r>
                    </a:p>
                  </a:txBody>
                  <a:tcPr/>
                </a:tc>
                <a:extLst>
                  <a:ext uri="{0D108BD9-81ED-4DB2-BD59-A6C34878D82A}">
                    <a16:rowId xmlns:a16="http://schemas.microsoft.com/office/drawing/2014/main" val="2760875385"/>
                  </a:ext>
                </a:extLst>
              </a:tr>
              <a:tr h="661189">
                <a:tc>
                  <a:txBody>
                    <a:bodyPr/>
                    <a:lstStyle/>
                    <a:p>
                      <a:r>
                        <a:rPr lang="en-US" sz="2200" dirty="0"/>
                        <a:t>User Interface (UX , UI)</a:t>
                      </a:r>
                    </a:p>
                  </a:txBody>
                  <a:tcPr/>
                </a:tc>
                <a:tc>
                  <a:txBody>
                    <a:bodyPr/>
                    <a:lstStyle/>
                    <a:p>
                      <a:r>
                        <a:rPr lang="en-US" sz="2200" dirty="0"/>
                        <a:t>Application Development</a:t>
                      </a:r>
                    </a:p>
                  </a:txBody>
                  <a:tcPr/>
                </a:tc>
                <a:tc>
                  <a:txBody>
                    <a:bodyPr/>
                    <a:lstStyle/>
                    <a:p>
                      <a:r>
                        <a:rPr lang="en-US" sz="2200" dirty="0"/>
                        <a:t>7</a:t>
                      </a:r>
                    </a:p>
                  </a:txBody>
                  <a:tcPr/>
                </a:tc>
                <a:extLst>
                  <a:ext uri="{0D108BD9-81ED-4DB2-BD59-A6C34878D82A}">
                    <a16:rowId xmlns:a16="http://schemas.microsoft.com/office/drawing/2014/main" val="2835142251"/>
                  </a:ext>
                </a:extLst>
              </a:tr>
              <a:tr h="661189">
                <a:tc>
                  <a:txBody>
                    <a:bodyPr/>
                    <a:lstStyle/>
                    <a:p>
                      <a:r>
                        <a:rPr lang="en-US" sz="2200" dirty="0"/>
                        <a:t>Relational Database System</a:t>
                      </a:r>
                    </a:p>
                  </a:txBody>
                  <a:tcPr/>
                </a:tc>
                <a:tc>
                  <a:txBody>
                    <a:bodyPr/>
                    <a:lstStyle/>
                    <a:p>
                      <a:r>
                        <a:rPr lang="en-US" sz="2200" dirty="0"/>
                        <a:t>Application Development</a:t>
                      </a:r>
                    </a:p>
                  </a:txBody>
                  <a:tcPr/>
                </a:tc>
                <a:tc>
                  <a:txBody>
                    <a:bodyPr/>
                    <a:lstStyle/>
                    <a:p>
                      <a:r>
                        <a:rPr lang="en-US" sz="2200" dirty="0"/>
                        <a:t>6</a:t>
                      </a:r>
                    </a:p>
                  </a:txBody>
                  <a:tcPr/>
                </a:tc>
                <a:extLst>
                  <a:ext uri="{0D108BD9-81ED-4DB2-BD59-A6C34878D82A}">
                    <a16:rowId xmlns:a16="http://schemas.microsoft.com/office/drawing/2014/main" val="1744941306"/>
                  </a:ext>
                </a:extLst>
              </a:tr>
              <a:tr h="661189">
                <a:tc>
                  <a:txBody>
                    <a:bodyPr/>
                    <a:lstStyle/>
                    <a:p>
                      <a:r>
                        <a:rPr lang="en-US" sz="2200" dirty="0"/>
                        <a:t>User Sessions</a:t>
                      </a:r>
                    </a:p>
                  </a:txBody>
                  <a:tcPr/>
                </a:tc>
                <a:tc>
                  <a:txBody>
                    <a:bodyPr/>
                    <a:lstStyle/>
                    <a:p>
                      <a:r>
                        <a:rPr lang="en-US" sz="2200" dirty="0"/>
                        <a:t>Application Development</a:t>
                      </a:r>
                    </a:p>
                  </a:txBody>
                  <a:tcPr/>
                </a:tc>
                <a:tc>
                  <a:txBody>
                    <a:bodyPr/>
                    <a:lstStyle/>
                    <a:p>
                      <a:r>
                        <a:rPr lang="en-US" sz="2200" dirty="0"/>
                        <a:t>1</a:t>
                      </a:r>
                    </a:p>
                  </a:txBody>
                  <a:tcPr/>
                </a:tc>
                <a:extLst>
                  <a:ext uri="{0D108BD9-81ED-4DB2-BD59-A6C34878D82A}">
                    <a16:rowId xmlns:a16="http://schemas.microsoft.com/office/drawing/2014/main" val="2252868597"/>
                  </a:ext>
                </a:extLst>
              </a:tr>
            </a:tbl>
          </a:graphicData>
        </a:graphic>
      </p:graphicFrame>
    </p:spTree>
    <p:extLst>
      <p:ext uri="{BB962C8B-B14F-4D97-AF65-F5344CB8AC3E}">
        <p14:creationId xmlns:p14="http://schemas.microsoft.com/office/powerpoint/2010/main" val="188945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25E602A-53EB-4CB1-9633-3EC058740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5100824" y="685800"/>
            <a:ext cx="6176776" cy="1485900"/>
          </a:xfrm>
        </p:spPr>
        <p:txBody>
          <a:bodyPr>
            <a:normAutofit/>
          </a:bodyPr>
          <a:lstStyle/>
          <a:p>
            <a:r>
              <a:rPr lang="en-US" dirty="0"/>
              <a:t>Team members</a:t>
            </a:r>
          </a:p>
        </p:txBody>
      </p:sp>
      <p:pic>
        <p:nvPicPr>
          <p:cNvPr id="7" name="Graphic 6" descr="Cheers with solid fill">
            <a:extLst>
              <a:ext uri="{FF2B5EF4-FFF2-40B4-BE49-F238E27FC236}">
                <a16:creationId xmlns:a16="http://schemas.microsoft.com/office/drawing/2014/main" id="{7E2C75AC-0C7E-2E97-AED5-F35196C544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77591">
            <a:off x="1532139" y="131130"/>
            <a:ext cx="2595240" cy="2595240"/>
          </a:xfrm>
          <a:prstGeom prst="rect">
            <a:avLst/>
          </a:prstGeom>
          <a:ln>
            <a:noFill/>
          </a:ln>
          <a:effectLst/>
        </p:spPr>
      </p:pic>
      <p:pic>
        <p:nvPicPr>
          <p:cNvPr id="3" name="Graphic 2" descr="Cheers with solid fill">
            <a:extLst>
              <a:ext uri="{FF2B5EF4-FFF2-40B4-BE49-F238E27FC236}">
                <a16:creationId xmlns:a16="http://schemas.microsoft.com/office/drawing/2014/main" id="{8F6F4895-5AE3-BD5C-830D-277A0B5D8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223" y="3086836"/>
            <a:ext cx="2705100" cy="2705100"/>
          </a:xfrm>
          <a:prstGeom prst="rect">
            <a:avLst/>
          </a:prstGeom>
          <a:ln>
            <a:noFill/>
          </a:ln>
          <a:effectLst/>
        </p:spPr>
      </p:pic>
      <p:sp>
        <p:nvSpPr>
          <p:cNvPr id="24" name="Rectangle 20">
            <a:extLst>
              <a:ext uri="{FF2B5EF4-FFF2-40B4-BE49-F238E27FC236}">
                <a16:creationId xmlns:a16="http://schemas.microsoft.com/office/drawing/2014/main" id="{E832F3F2-2294-4A8D-ABDC-234B853C7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C1E7B693-8DB7-7775-7266-76E590734899}"/>
              </a:ext>
            </a:extLst>
          </p:cNvPr>
          <p:cNvSpPr>
            <a:spLocks noGrp="1"/>
          </p:cNvSpPr>
          <p:nvPr>
            <p:ph idx="1"/>
          </p:nvPr>
        </p:nvSpPr>
        <p:spPr>
          <a:xfrm>
            <a:off x="5100824" y="2286000"/>
            <a:ext cx="6176776" cy="3581400"/>
          </a:xfrm>
        </p:spPr>
        <p:txBody>
          <a:bodyPr>
            <a:normAutofit/>
          </a:bodyPr>
          <a:lstStyle/>
          <a:p>
            <a:r>
              <a:rPr lang="en-US" dirty="0"/>
              <a:t>Ahmed Nayel Al Drabea | 32101002029 ( Leader )</a:t>
            </a:r>
          </a:p>
          <a:p>
            <a:r>
              <a:rPr lang="en-US" dirty="0"/>
              <a:t>Mousa Mohamed Mousa Khaleel | 32201002004  ( Assist Leader )</a:t>
            </a:r>
          </a:p>
          <a:p>
            <a:r>
              <a:rPr lang="en-US" dirty="0"/>
              <a:t>Mohammad Muhsen Kamel Hilal | 32101002509   ( Assist member )</a:t>
            </a:r>
          </a:p>
          <a:p>
            <a:r>
              <a:rPr lang="en-US" dirty="0"/>
              <a:t>Muhammad Saad Abdullah Al-Zoubi | 32201002008 ( Testing &amp; validation)</a:t>
            </a:r>
          </a:p>
          <a:p>
            <a:r>
              <a:rPr lang="en-US" dirty="0"/>
              <a:t>Yazeed Mohammad Amjad Nizar Fayoumi | 32101002009 (Testing &amp; validation)</a:t>
            </a:r>
          </a:p>
        </p:txBody>
      </p:sp>
      <p:pic>
        <p:nvPicPr>
          <p:cNvPr id="6" name="Graphic 5" descr="Signature outline">
            <a:extLst>
              <a:ext uri="{FF2B5EF4-FFF2-40B4-BE49-F238E27FC236}">
                <a16:creationId xmlns:a16="http://schemas.microsoft.com/office/drawing/2014/main" id="{0AC57F68-EE26-7558-7017-395A56D83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89284" y="5943788"/>
            <a:ext cx="914400" cy="914400"/>
          </a:xfrm>
          <a:prstGeom prst="rect">
            <a:avLst/>
          </a:prstGeom>
        </p:spPr>
      </p:pic>
      <p:sp>
        <p:nvSpPr>
          <p:cNvPr id="9" name="TextBox 8">
            <a:extLst>
              <a:ext uri="{FF2B5EF4-FFF2-40B4-BE49-F238E27FC236}">
                <a16:creationId xmlns:a16="http://schemas.microsoft.com/office/drawing/2014/main" id="{3EFB36F9-4098-5C31-AF50-D76788364C7E}"/>
              </a:ext>
            </a:extLst>
          </p:cNvPr>
          <p:cNvSpPr txBox="1"/>
          <p:nvPr/>
        </p:nvSpPr>
        <p:spPr>
          <a:xfrm>
            <a:off x="10275208" y="5961788"/>
            <a:ext cx="1441814" cy="584775"/>
          </a:xfrm>
          <a:prstGeom prst="rect">
            <a:avLst/>
          </a:prstGeom>
          <a:noFill/>
        </p:spPr>
        <p:txBody>
          <a:bodyPr wrap="square">
            <a:spAutoFit/>
          </a:bodyPr>
          <a:lstStyle/>
          <a:p>
            <a:r>
              <a:rPr lang="en-US" sz="3200" dirty="0">
                <a:latin typeface="Ink Free" panose="03080402000500000000" pitchFamily="66" charset="0"/>
              </a:rPr>
              <a:t>Drabea</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D0F05-80E6-0206-3BA8-1EBE3996D2FE}"/>
              </a:ext>
            </a:extLst>
          </p:cNvPr>
          <p:cNvSpPr>
            <a:spLocks noGrp="1"/>
          </p:cNvSpPr>
          <p:nvPr>
            <p:ph type="title"/>
          </p:nvPr>
        </p:nvSpPr>
        <p:spPr>
          <a:xfrm>
            <a:off x="4830745" y="220869"/>
            <a:ext cx="7121769" cy="686905"/>
          </a:xfrm>
        </p:spPr>
        <p:txBody>
          <a:bodyPr>
            <a:normAutofit fontScale="90000"/>
          </a:bodyPr>
          <a:lstStyle/>
          <a:p>
            <a:r>
              <a:rPr lang="en-US" dirty="0"/>
              <a:t>Topics covered in the document</a:t>
            </a:r>
          </a:p>
        </p:txBody>
      </p:sp>
      <p:pic>
        <p:nvPicPr>
          <p:cNvPr id="5" name="Graphic 4" descr="Checkmark with solid fill">
            <a:extLst>
              <a:ext uri="{FF2B5EF4-FFF2-40B4-BE49-F238E27FC236}">
                <a16:creationId xmlns:a16="http://schemas.microsoft.com/office/drawing/2014/main" id="{C8537DB7-A514-3E57-7706-D4CCCD6C17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389" y="1942946"/>
            <a:ext cx="3552148" cy="3586468"/>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7" name="Content Placeholder 2">
            <a:extLst>
              <a:ext uri="{FF2B5EF4-FFF2-40B4-BE49-F238E27FC236}">
                <a16:creationId xmlns:a16="http://schemas.microsoft.com/office/drawing/2014/main" id="{B98B19DD-C78D-3FE1-0F81-84606D3B7073}"/>
              </a:ext>
            </a:extLst>
          </p:cNvPr>
          <p:cNvGraphicFramePr>
            <a:graphicFrameLocks noGrp="1"/>
          </p:cNvGraphicFramePr>
          <p:nvPr>
            <p:ph idx="1"/>
            <p:extLst>
              <p:ext uri="{D42A27DB-BD31-4B8C-83A1-F6EECF244321}">
                <p14:modId xmlns:p14="http://schemas.microsoft.com/office/powerpoint/2010/main" val="1511309085"/>
              </p:ext>
            </p:extLst>
          </p:nvPr>
        </p:nvGraphicFramePr>
        <p:xfrm>
          <a:off x="4602145" y="410817"/>
          <a:ext cx="7589855" cy="5539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316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6887-864A-3AAA-0F47-C036D0C198DC}"/>
              </a:ext>
            </a:extLst>
          </p:cNvPr>
          <p:cNvSpPr>
            <a:spLocks noGrp="1"/>
          </p:cNvSpPr>
          <p:nvPr>
            <p:ph type="title"/>
          </p:nvPr>
        </p:nvSpPr>
        <p:spPr>
          <a:xfrm>
            <a:off x="784746" y="311623"/>
            <a:ext cx="5206621" cy="815454"/>
          </a:xfrm>
        </p:spPr>
        <p:txBody>
          <a:bodyPr>
            <a:normAutofit/>
          </a:bodyPr>
          <a:lstStyle/>
          <a:p>
            <a:r>
              <a:rPr lang="en-US" sz="3600" kern="100" dirty="0">
                <a:effectLst/>
                <a:latin typeface="Aptos" panose="020B0004020202020204" pitchFamily="34" charset="0"/>
                <a:ea typeface="Aptos" panose="020B0004020202020204" pitchFamily="34" charset="0"/>
                <a:cs typeface="Arial" panose="020B0604020202020204" pitchFamily="34" charset="0"/>
              </a:rPr>
              <a:t>Overview of the project</a:t>
            </a:r>
            <a:endParaRPr lang="en-US" sz="7200" dirty="0"/>
          </a:p>
        </p:txBody>
      </p:sp>
      <p:sp>
        <p:nvSpPr>
          <p:cNvPr id="3" name="Content Placeholder 2">
            <a:extLst>
              <a:ext uri="{FF2B5EF4-FFF2-40B4-BE49-F238E27FC236}">
                <a16:creationId xmlns:a16="http://schemas.microsoft.com/office/drawing/2014/main" id="{4B64542F-7865-567F-6047-3ABC3C38EAC3}"/>
              </a:ext>
            </a:extLst>
          </p:cNvPr>
          <p:cNvSpPr>
            <a:spLocks noGrp="1"/>
          </p:cNvSpPr>
          <p:nvPr>
            <p:ph idx="1"/>
          </p:nvPr>
        </p:nvSpPr>
        <p:spPr>
          <a:xfrm>
            <a:off x="784746" y="1978926"/>
            <a:ext cx="11252579" cy="3821373"/>
          </a:xfrm>
        </p:spPr>
        <p:txBody>
          <a:bodyPr>
            <a:normAutofit/>
          </a:bodyPr>
          <a:lstStyle/>
          <a:p>
            <a:r>
              <a:rPr lang="en-US" dirty="0"/>
              <a:t>An online community of investors, where business sponsors around the world share ideas, experience, and struggle toward success with start-ups that have creative ideas in need of financial support and guidance, and help sponsors, and business owners to find common ground and to discover each other and start their business relationship and discuss expected future success, estimations and fishability studies. </a:t>
            </a:r>
          </a:p>
          <a:p>
            <a:pPr>
              <a:lnSpc>
                <a:spcPct val="107000"/>
              </a:lnSpc>
              <a:spcAft>
                <a:spcPts val="800"/>
              </a:spcAft>
            </a:pPr>
            <a:r>
              <a:rPr lang="en-US" dirty="0"/>
              <a:t>Each sponsor (investor) can start a page where they show their previous sponsorships, achievements, investment history, and success stories. It will also show the type of business they are most eager to invest in and their points of interest. Each business can start a page that showcases their already existing projects in need of financial support or a project idea and its feasibility study, as well as the goals and purpose of their business and the expected returns on investment.</a:t>
            </a:r>
            <a:endParaRPr lang="en-US" sz="2400" dirty="0"/>
          </a:p>
        </p:txBody>
      </p:sp>
    </p:spTree>
    <p:extLst>
      <p:ext uri="{BB962C8B-B14F-4D97-AF65-F5344CB8AC3E}">
        <p14:creationId xmlns:p14="http://schemas.microsoft.com/office/powerpoint/2010/main" val="345663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F-8DCB-4040-C0EC-F179323633B5}"/>
              </a:ext>
            </a:extLst>
          </p:cNvPr>
          <p:cNvSpPr>
            <a:spLocks noGrp="1"/>
          </p:cNvSpPr>
          <p:nvPr>
            <p:ph type="title"/>
          </p:nvPr>
        </p:nvSpPr>
        <p:spPr>
          <a:xfrm>
            <a:off x="993913" y="351183"/>
            <a:ext cx="10880035" cy="616226"/>
          </a:xfrm>
        </p:spPr>
        <p:txBody>
          <a:bodyPr>
            <a:noAutofit/>
          </a:bodyPr>
          <a:lstStyle/>
          <a:p>
            <a:r>
              <a:rPr lang="en-US" dirty="0"/>
              <a:t>Project Requirements to </a:t>
            </a:r>
            <a:r>
              <a:rPr lang="en-US" sz="4400" dirty="0">
                <a:solidFill>
                  <a:schemeClr val="tx1"/>
                </a:solidFill>
              </a:rPr>
              <a:t>VentureLink</a:t>
            </a:r>
            <a:endParaRPr lang="en-US" dirty="0">
              <a:solidFill>
                <a:schemeClr val="tx1"/>
              </a:solidFill>
            </a:endParaRPr>
          </a:p>
        </p:txBody>
      </p:sp>
      <p:sp>
        <p:nvSpPr>
          <p:cNvPr id="3" name="Content Placeholder 2">
            <a:extLst>
              <a:ext uri="{FF2B5EF4-FFF2-40B4-BE49-F238E27FC236}">
                <a16:creationId xmlns:a16="http://schemas.microsoft.com/office/drawing/2014/main" id="{7C700082-D6AD-A035-DE07-A3A4EAFF6197}"/>
              </a:ext>
            </a:extLst>
          </p:cNvPr>
          <p:cNvSpPr>
            <a:spLocks noGrp="1"/>
          </p:cNvSpPr>
          <p:nvPr>
            <p:ph idx="1"/>
          </p:nvPr>
        </p:nvSpPr>
        <p:spPr>
          <a:xfrm>
            <a:off x="837063" y="1404731"/>
            <a:ext cx="11354937" cy="5102086"/>
          </a:xfrm>
        </p:spPr>
        <p:txBody>
          <a:bodyPr>
            <a:noAutofit/>
          </a:bodyPr>
          <a:lstStyle/>
          <a:p>
            <a:pPr marL="342900" lvl="0" indent="-342900" rtl="0">
              <a:lnSpc>
                <a:spcPct val="107000"/>
              </a:lnSpc>
              <a:buClr>
                <a:srgbClr val="202124"/>
              </a:buClr>
              <a:buSzPts val="1000"/>
              <a:buFont typeface="Roboto" panose="02000000000000000000" pitchFamily="2" charset="0"/>
              <a:buChar char="-"/>
            </a:pPr>
            <a:r>
              <a:rPr lang="en-US" sz="2200" kern="100" dirty="0">
                <a:effectLst/>
                <a:latin typeface="Aptos" panose="020B0004020202020204" pitchFamily="34" charset="0"/>
                <a:ea typeface="Aptos" panose="020B0004020202020204" pitchFamily="34" charset="0"/>
                <a:cs typeface="Arial" panose="020B0604020202020204" pitchFamily="34" charset="0"/>
              </a:rPr>
              <a:t>The website shall allow investors to make a page to display the amount of money they are willing to invest </a:t>
            </a:r>
            <a:r>
              <a:rPr lang="en-US" sz="2200" kern="100" dirty="0">
                <a:latin typeface="Aptos" panose="020B0004020202020204" pitchFamily="34" charset="0"/>
                <a:ea typeface="Aptos" panose="020B0004020202020204" pitchFamily="34" charset="0"/>
                <a:cs typeface="Arial" panose="020B0604020202020204" pitchFamily="34" charset="0"/>
              </a:rPr>
              <a:t>in relation to the size of the project or if it meets their needs</a:t>
            </a:r>
            <a:r>
              <a:rPr lang="en-US" sz="2200" kern="100" dirty="0">
                <a:effectLst/>
                <a:latin typeface="Aptos" panose="020B0004020202020204" pitchFamily="34" charset="0"/>
                <a:ea typeface="Aptos" panose="020B0004020202020204" pitchFamily="34" charset="0"/>
                <a:cs typeface="Arial" panose="020B0604020202020204" pitchFamily="34" charset="0"/>
              </a:rPr>
              <a:t>.</a:t>
            </a:r>
          </a:p>
          <a:p>
            <a:pPr marL="342900" lvl="0" indent="-342900">
              <a:lnSpc>
                <a:spcPct val="107000"/>
              </a:lnSpc>
              <a:buClr>
                <a:srgbClr val="202124"/>
              </a:buClr>
              <a:buSzPts val="1000"/>
              <a:buFont typeface="Roboto" panose="02000000000000000000" pitchFamily="2" charset="0"/>
              <a:buChar char="-"/>
            </a:pPr>
            <a:r>
              <a:rPr lang="en-US" sz="2200" kern="100" dirty="0">
                <a:effectLst/>
                <a:latin typeface="Aptos" panose="020B0004020202020204" pitchFamily="34" charset="0"/>
                <a:ea typeface="Aptos" panose="020B0004020202020204" pitchFamily="34" charset="0"/>
                <a:cs typeface="Arial" panose="020B0604020202020204" pitchFamily="34" charset="0"/>
              </a:rPr>
              <a:t>The website shall allow businesses to make a page to showcase their ideas or projects.</a:t>
            </a:r>
          </a:p>
          <a:p>
            <a:pPr marL="342900" lvl="0" indent="-342900">
              <a:lnSpc>
                <a:spcPct val="107000"/>
              </a:lnSpc>
              <a:buClr>
                <a:srgbClr val="202124"/>
              </a:buClr>
              <a:buSzPts val="1000"/>
              <a:buFont typeface="Roboto" panose="02000000000000000000" pitchFamily="2" charset="0"/>
              <a:buChar char="-"/>
            </a:pPr>
            <a:r>
              <a:rPr lang="en-US" sz="2200" kern="100" dirty="0">
                <a:latin typeface="Aptos" panose="020B0004020202020204" pitchFamily="34" charset="0"/>
                <a:ea typeface="Aptos" panose="020B0004020202020204" pitchFamily="34" charset="0"/>
                <a:cs typeface="Arial" panose="020B0604020202020204" pitchFamily="34" charset="0"/>
              </a:rPr>
              <a:t>The website shall allow businesses to add tags to their project to categorize it in terms of their business field.</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Clr>
                <a:srgbClr val="202124"/>
              </a:buClr>
              <a:buSzPts val="1000"/>
              <a:buFont typeface="Roboto" panose="02000000000000000000" pitchFamily="2" charset="0"/>
              <a:buChar char="-"/>
            </a:pPr>
            <a:r>
              <a:rPr lang="en-US" sz="2200" kern="100" dirty="0">
                <a:effectLst/>
                <a:latin typeface="Aptos" panose="020B0004020202020204" pitchFamily="34" charset="0"/>
                <a:ea typeface="Aptos" panose="020B0004020202020204" pitchFamily="34" charset="0"/>
                <a:cs typeface="Arial" panose="020B0604020202020204" pitchFamily="34" charset="0"/>
              </a:rPr>
              <a:t>The websites homepage shall allow  the sharing </a:t>
            </a:r>
            <a:r>
              <a:rPr lang="en-US" sz="2200" kern="100" dirty="0">
                <a:latin typeface="Aptos" panose="020B0004020202020204" pitchFamily="34" charset="0"/>
                <a:ea typeface="Aptos" panose="020B0004020202020204" pitchFamily="34" charset="0"/>
                <a:cs typeface="Arial" panose="020B0604020202020204" pitchFamily="34" charset="0"/>
              </a:rPr>
              <a:t>of</a:t>
            </a:r>
            <a:r>
              <a:rPr lang="en-US" sz="2200" kern="100" dirty="0">
                <a:effectLst/>
                <a:latin typeface="Aptos" panose="020B0004020202020204" pitchFamily="34" charset="0"/>
                <a:ea typeface="Aptos" panose="020B0004020202020204" pitchFamily="34" charset="0"/>
                <a:cs typeface="Arial" panose="020B0604020202020204" pitchFamily="34" charset="0"/>
              </a:rPr>
              <a:t> investors pages in an explore trending page. </a:t>
            </a:r>
          </a:p>
          <a:p>
            <a:pPr marL="342900" lvl="0" indent="-342900">
              <a:lnSpc>
                <a:spcPct val="107000"/>
              </a:lnSpc>
              <a:buClr>
                <a:srgbClr val="202124"/>
              </a:buClr>
              <a:buSzPts val="1000"/>
              <a:buFont typeface="Roboto" panose="02000000000000000000" pitchFamily="2" charset="0"/>
              <a:buChar char="-"/>
            </a:pPr>
            <a:r>
              <a:rPr lang="en-US" sz="2200" kern="100" dirty="0">
                <a:effectLst/>
                <a:latin typeface="Aptos" panose="020B0004020202020204" pitchFamily="34" charset="0"/>
                <a:ea typeface="Aptos" panose="020B0004020202020204" pitchFamily="34" charset="0"/>
                <a:cs typeface="Arial" panose="020B0604020202020204" pitchFamily="34" charset="0"/>
              </a:rPr>
              <a:t>The websites homepage shall allow the sharing of business owners pages in an explore trending page. </a:t>
            </a:r>
          </a:p>
          <a:p>
            <a:pPr marL="342900" lvl="0" indent="-342900">
              <a:lnSpc>
                <a:spcPct val="107000"/>
              </a:lnSpc>
              <a:buClr>
                <a:srgbClr val="202124"/>
              </a:buClr>
              <a:buSzPts val="1000"/>
              <a:buFont typeface="Roboto" panose="02000000000000000000" pitchFamily="2" charset="0"/>
              <a:buChar char="-"/>
            </a:pPr>
            <a:r>
              <a:rPr lang="en-US" sz="2200" kern="100" dirty="0">
                <a:effectLst/>
                <a:latin typeface="Aptos" panose="020B0004020202020204" pitchFamily="34" charset="0"/>
                <a:ea typeface="Aptos" panose="020B0004020202020204" pitchFamily="34" charset="0"/>
                <a:cs typeface="Arial" panose="020B0604020202020204" pitchFamily="34" charset="0"/>
              </a:rPr>
              <a:t>The website shall allow direct communication between the business owner and the investor.</a:t>
            </a:r>
          </a:p>
          <a:p>
            <a:pPr marL="342900" lvl="0" indent="-342900">
              <a:lnSpc>
                <a:spcPct val="107000"/>
              </a:lnSpc>
              <a:buClr>
                <a:srgbClr val="202124"/>
              </a:buClr>
              <a:buSzPts val="1000"/>
              <a:buFont typeface="Roboto" panose="02000000000000000000" pitchFamily="2" charset="0"/>
              <a:buChar char="-"/>
            </a:pPr>
            <a:r>
              <a:rPr lang="en-US" sz="2200" kern="100" dirty="0">
                <a:effectLst/>
                <a:latin typeface="Aptos" panose="020B0004020202020204" pitchFamily="34" charset="0"/>
                <a:ea typeface="Aptos" panose="020B0004020202020204" pitchFamily="34" charset="0"/>
                <a:cs typeface="Arial" panose="020B0604020202020204" pitchFamily="34" charset="0"/>
              </a:rPr>
              <a:t>The website shall protect intellectual property of ideas shared on it from Plagiarism.</a:t>
            </a:r>
          </a:p>
        </p:txBody>
      </p:sp>
    </p:spTree>
    <p:extLst>
      <p:ext uri="{BB962C8B-B14F-4D97-AF65-F5344CB8AC3E}">
        <p14:creationId xmlns:p14="http://schemas.microsoft.com/office/powerpoint/2010/main" val="192728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580A-B8B7-0EF9-F881-D5216EFE1505}"/>
              </a:ext>
            </a:extLst>
          </p:cNvPr>
          <p:cNvSpPr>
            <a:spLocks noGrp="1"/>
          </p:cNvSpPr>
          <p:nvPr>
            <p:ph type="title"/>
          </p:nvPr>
        </p:nvSpPr>
        <p:spPr>
          <a:xfrm>
            <a:off x="2272748" y="218662"/>
            <a:ext cx="8236226" cy="718930"/>
          </a:xfrm>
        </p:spPr>
        <p:txBody>
          <a:bodyPr>
            <a:normAutofit/>
          </a:bodyPr>
          <a:lstStyle/>
          <a:p>
            <a:r>
              <a:rPr lang="en-US" dirty="0"/>
              <a:t>Project Requirements (continued)</a:t>
            </a:r>
          </a:p>
        </p:txBody>
      </p:sp>
      <p:sp>
        <p:nvSpPr>
          <p:cNvPr id="3" name="Content Placeholder 2">
            <a:extLst>
              <a:ext uri="{FF2B5EF4-FFF2-40B4-BE49-F238E27FC236}">
                <a16:creationId xmlns:a16="http://schemas.microsoft.com/office/drawing/2014/main" id="{4D8CCD7E-64DB-6605-BD23-DAC565C04B10}"/>
              </a:ext>
            </a:extLst>
          </p:cNvPr>
          <p:cNvSpPr>
            <a:spLocks noGrp="1"/>
          </p:cNvSpPr>
          <p:nvPr>
            <p:ph idx="1"/>
          </p:nvPr>
        </p:nvSpPr>
        <p:spPr>
          <a:xfrm>
            <a:off x="785191" y="1358346"/>
            <a:ext cx="11406809" cy="5280991"/>
          </a:xfrm>
        </p:spPr>
        <p:txBody>
          <a:bodyPr>
            <a:normAutofit fontScale="92500" lnSpcReduction="20000"/>
          </a:bodyPr>
          <a:lstStyle/>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provide up-to-date information </a:t>
            </a:r>
            <a:r>
              <a:rPr lang="en-US" sz="2400" kern="100" dirty="0">
                <a:latin typeface="Aptos" panose="020B0004020202020204" pitchFamily="34" charset="0"/>
                <a:ea typeface="Aptos" panose="020B0004020202020204" pitchFamily="34" charset="0"/>
                <a:cs typeface="Arial" panose="020B0604020202020204" pitchFamily="34" charset="0"/>
              </a:rPr>
              <a:t>o</a:t>
            </a:r>
            <a:r>
              <a:rPr lang="en-US" sz="2400" kern="100" dirty="0">
                <a:effectLst/>
                <a:latin typeface="Aptos" panose="020B0004020202020204" pitchFamily="34" charset="0"/>
                <a:ea typeface="Aptos" panose="020B0004020202020204" pitchFamily="34" charset="0"/>
                <a:cs typeface="Arial" panose="020B0604020202020204" pitchFamily="34" charset="0"/>
              </a:rPr>
              <a:t>n investments news.</a:t>
            </a:r>
          </a:p>
          <a:p>
            <a:pPr marL="342900" lvl="0" indent="-342900">
              <a:lnSpc>
                <a:spcPct val="107000"/>
              </a:lnSpc>
              <a:buClr>
                <a:srgbClr val="202124"/>
              </a:buClr>
              <a:buSzPts val="1000"/>
              <a:buFont typeface="Roboto" panose="02000000000000000000" pitchFamily="2" charset="0"/>
              <a:buChar char="-"/>
            </a:pPr>
            <a:r>
              <a:rPr lang="en-US" sz="2400" kern="100" dirty="0">
                <a:latin typeface="Aptos" panose="020B0004020202020204" pitchFamily="34" charset="0"/>
                <a:ea typeface="Aptos" panose="020B0004020202020204" pitchFamily="34" charset="0"/>
                <a:cs typeface="Arial" panose="020B0604020202020204" pitchFamily="34" charset="0"/>
              </a:rPr>
              <a:t>The website shall verify the investors' ability to provide money through there financial history.</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allow users to send feedback. </a:t>
            </a:r>
          </a:p>
          <a:p>
            <a:pPr marL="342900" lvl="0" indent="-342900">
              <a:lnSpc>
                <a:spcPct val="107000"/>
              </a:lnSpc>
              <a:spcAft>
                <a:spcPts val="800"/>
              </a:spcAft>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allow for </a:t>
            </a:r>
            <a:r>
              <a:rPr lang="en-US" sz="2400" kern="100" dirty="0">
                <a:latin typeface="Aptos" panose="020B0004020202020204" pitchFamily="34" charset="0"/>
                <a:ea typeface="Aptos" panose="020B0004020202020204" pitchFamily="34" charset="0"/>
                <a:cs typeface="Arial" panose="020B0604020202020204" pitchFamily="34" charset="0"/>
              </a:rPr>
              <a:t>the providing of</a:t>
            </a:r>
            <a:r>
              <a:rPr lang="en-US" sz="2400" kern="100" dirty="0">
                <a:effectLst/>
                <a:latin typeface="Aptos" panose="020B0004020202020204" pitchFamily="34" charset="0"/>
                <a:ea typeface="Aptos" panose="020B0004020202020204" pitchFamily="34" charset="0"/>
                <a:cs typeface="Arial" panose="020B0604020202020204" pitchFamily="34" charset="0"/>
              </a:rPr>
              <a:t> official proof in the sing-up page to ensure the trust-worthiness of the investors.</a:t>
            </a:r>
          </a:p>
          <a:p>
            <a:pPr marL="342900" indent="-342900">
              <a:lnSpc>
                <a:spcPct val="107000"/>
              </a:lnSpc>
              <a:spcAft>
                <a:spcPts val="800"/>
              </a:spcAft>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allow for </a:t>
            </a:r>
            <a:r>
              <a:rPr lang="en-US" sz="2400" kern="100" dirty="0">
                <a:latin typeface="Aptos" panose="020B0004020202020204" pitchFamily="34" charset="0"/>
                <a:ea typeface="Aptos" panose="020B0004020202020204" pitchFamily="34" charset="0"/>
                <a:cs typeface="Arial" panose="020B0604020202020204" pitchFamily="34" charset="0"/>
              </a:rPr>
              <a:t>the providing of</a:t>
            </a:r>
            <a:r>
              <a:rPr lang="en-US" sz="2400" kern="100" dirty="0">
                <a:effectLst/>
                <a:latin typeface="Aptos" panose="020B0004020202020204" pitchFamily="34" charset="0"/>
                <a:ea typeface="Aptos" panose="020B0004020202020204" pitchFamily="34" charset="0"/>
                <a:cs typeface="Arial" panose="020B0604020202020204" pitchFamily="34" charset="0"/>
              </a:rPr>
              <a:t> official proof in the sign-up page to ensure the background and trust-worthiness of the business owners.</a:t>
            </a:r>
          </a:p>
          <a:p>
            <a:pPr marL="342900" indent="-342900">
              <a:lnSpc>
                <a:spcPct val="107000"/>
              </a:lnSpc>
              <a:spcAft>
                <a:spcPts val="800"/>
              </a:spcAft>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allow for </a:t>
            </a:r>
            <a:r>
              <a:rPr lang="en-US" sz="2400" kern="100" dirty="0">
                <a:latin typeface="Aptos" panose="020B0004020202020204" pitchFamily="34" charset="0"/>
                <a:ea typeface="Aptos" panose="020B0004020202020204" pitchFamily="34" charset="0"/>
                <a:cs typeface="Arial" panose="020B0604020202020204" pitchFamily="34" charset="0"/>
              </a:rPr>
              <a:t>the providing of </a:t>
            </a:r>
            <a:r>
              <a:rPr lang="en-US" sz="2400" kern="100" dirty="0">
                <a:effectLst/>
                <a:latin typeface="Aptos" panose="020B0004020202020204" pitchFamily="34" charset="0"/>
                <a:ea typeface="Aptos" panose="020B0004020202020204" pitchFamily="34" charset="0"/>
                <a:cs typeface="Arial" panose="020B0604020202020204" pitchFamily="34" charset="0"/>
              </a:rPr>
              <a:t>financial qualifications in the sign-up page to ensure the financial history of the investors.</a:t>
            </a:r>
          </a:p>
          <a:p>
            <a:pPr marL="342900" indent="-342900">
              <a:lnSpc>
                <a:spcPct val="107000"/>
              </a:lnSpc>
              <a:spcAft>
                <a:spcPts val="800"/>
              </a:spcAft>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allow for </a:t>
            </a:r>
            <a:r>
              <a:rPr lang="en-US" sz="2400" kern="100" dirty="0">
                <a:latin typeface="Aptos" panose="020B0004020202020204" pitchFamily="34" charset="0"/>
                <a:ea typeface="Aptos" panose="020B0004020202020204" pitchFamily="34" charset="0"/>
                <a:cs typeface="Arial" panose="020B0604020202020204" pitchFamily="34" charset="0"/>
              </a:rPr>
              <a:t>the providing of </a:t>
            </a:r>
            <a:r>
              <a:rPr lang="en-US" sz="2400" kern="100" dirty="0">
                <a:effectLst/>
                <a:latin typeface="Aptos" panose="020B0004020202020204" pitchFamily="34" charset="0"/>
                <a:ea typeface="Aptos" panose="020B0004020202020204" pitchFamily="34" charset="0"/>
                <a:cs typeface="Arial" panose="020B0604020202020204" pitchFamily="34" charset="0"/>
              </a:rPr>
              <a:t>financial qualifications in the sign-up page to ensure the financial history of the business owner.</a:t>
            </a:r>
          </a:p>
          <a:p>
            <a:pPr marL="342900" indent="-342900">
              <a:lnSpc>
                <a:spcPct val="107000"/>
              </a:lnSpc>
              <a:spcAft>
                <a:spcPts val="800"/>
              </a:spcAft>
              <a:buClr>
                <a:srgbClr val="202124"/>
              </a:buClr>
              <a:buSzPts val="1000"/>
              <a:buFont typeface="Roboto" panose="02000000000000000000" pitchFamily="2" charset="0"/>
              <a:buChar char="-"/>
            </a:pP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009209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F52F-1674-0A34-E6BE-DC673E1CD8DF}"/>
              </a:ext>
            </a:extLst>
          </p:cNvPr>
          <p:cNvSpPr>
            <a:spLocks noGrp="1"/>
          </p:cNvSpPr>
          <p:nvPr>
            <p:ph type="title"/>
          </p:nvPr>
        </p:nvSpPr>
        <p:spPr/>
        <p:txBody>
          <a:bodyPr/>
          <a:lstStyle/>
          <a:p>
            <a:pPr algn="ctr"/>
            <a:r>
              <a:rPr lang="en-US" dirty="0"/>
              <a:t>Project Purpose</a:t>
            </a:r>
          </a:p>
        </p:txBody>
      </p:sp>
      <p:sp>
        <p:nvSpPr>
          <p:cNvPr id="3" name="Content Placeholder 2">
            <a:extLst>
              <a:ext uri="{FF2B5EF4-FFF2-40B4-BE49-F238E27FC236}">
                <a16:creationId xmlns:a16="http://schemas.microsoft.com/office/drawing/2014/main" id="{694D4C75-D9DF-FC6C-D158-19D80E948DC8}"/>
              </a:ext>
            </a:extLst>
          </p:cNvPr>
          <p:cNvSpPr>
            <a:spLocks noGrp="1"/>
          </p:cNvSpPr>
          <p:nvPr>
            <p:ph idx="1"/>
          </p:nvPr>
        </p:nvSpPr>
        <p:spPr>
          <a:xfrm>
            <a:off x="1371600" y="2038739"/>
            <a:ext cx="9601200" cy="4133461"/>
          </a:xfrm>
        </p:spPr>
        <p:txBody>
          <a:bodyPr>
            <a:normAutofit fontScale="92500" lnSpcReduction="20000"/>
          </a:bodyPr>
          <a:lstStyle/>
          <a:p>
            <a:pPr marL="0" indent="0">
              <a:buNone/>
            </a:pPr>
            <a:r>
              <a:rPr lang="en-US" sz="3500" dirty="0"/>
              <a:t>Goal</a:t>
            </a:r>
          </a:p>
          <a:p>
            <a:pPr marL="0" indent="0">
              <a:buNone/>
            </a:pPr>
            <a:r>
              <a:rPr lang="en-US" sz="2400" dirty="0"/>
              <a:t>The project aims to close the gap between businesses with unique ideas and investors, and to provide a way to let investors and businesses communicate with each other without facing any difficulties.</a:t>
            </a:r>
          </a:p>
          <a:p>
            <a:pPr marL="0" indent="0">
              <a:buNone/>
            </a:pPr>
            <a:endParaRPr lang="en-US" sz="2400" dirty="0"/>
          </a:p>
          <a:p>
            <a:pPr marL="0" indent="0">
              <a:buNone/>
            </a:pPr>
            <a:r>
              <a:rPr lang="en-US" sz="3500" dirty="0"/>
              <a:t>Motivation</a:t>
            </a:r>
          </a:p>
          <a:p>
            <a:pPr marL="0" indent="0">
              <a:buNone/>
            </a:pPr>
            <a:r>
              <a:rPr lang="en-US" sz="2400" dirty="0"/>
              <a:t>1.We made this project to help investors find comfortable ways to invest in real-world projects, assets, video games, and more.</a:t>
            </a:r>
          </a:p>
          <a:p>
            <a:pPr marL="0" indent="0">
              <a:buNone/>
            </a:pPr>
            <a:endParaRPr lang="en-US" sz="2400" dirty="0"/>
          </a:p>
          <a:p>
            <a:pPr marL="0" indent="0">
              <a:buNone/>
            </a:pPr>
            <a:r>
              <a:rPr lang="en-US" sz="2400" dirty="0"/>
              <a:t>2.Fixing the problems that face investors when investing in the different commercial fields.</a:t>
            </a:r>
          </a:p>
          <a:p>
            <a:pPr marL="0" indent="0">
              <a:buNone/>
            </a:pPr>
            <a:endParaRPr lang="en-US" sz="2400" dirty="0"/>
          </a:p>
        </p:txBody>
      </p:sp>
    </p:spTree>
    <p:extLst>
      <p:ext uri="{BB962C8B-B14F-4D97-AF65-F5344CB8AC3E}">
        <p14:creationId xmlns:p14="http://schemas.microsoft.com/office/powerpoint/2010/main" val="264937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29AC-552F-92AD-4A1A-CE69E7062000}"/>
              </a:ext>
            </a:extLst>
          </p:cNvPr>
          <p:cNvSpPr>
            <a:spLocks noGrp="1"/>
          </p:cNvSpPr>
          <p:nvPr>
            <p:ph type="title"/>
          </p:nvPr>
        </p:nvSpPr>
        <p:spPr/>
        <p:txBody>
          <a:bodyPr/>
          <a:lstStyle/>
          <a:p>
            <a:r>
              <a:rPr lang="en-US" dirty="0"/>
              <a:t>Techniques that used in this project to getting requirements and needs</a:t>
            </a:r>
          </a:p>
        </p:txBody>
      </p:sp>
      <p:sp>
        <p:nvSpPr>
          <p:cNvPr id="3" name="Content Placeholder 2">
            <a:extLst>
              <a:ext uri="{FF2B5EF4-FFF2-40B4-BE49-F238E27FC236}">
                <a16:creationId xmlns:a16="http://schemas.microsoft.com/office/drawing/2014/main" id="{A42520A8-AF5F-24B6-3569-B00E93363EA6}"/>
              </a:ext>
            </a:extLst>
          </p:cNvPr>
          <p:cNvSpPr>
            <a:spLocks noGrp="1"/>
          </p:cNvSpPr>
          <p:nvPr>
            <p:ph idx="1"/>
          </p:nvPr>
        </p:nvSpPr>
        <p:spPr>
          <a:xfrm>
            <a:off x="1371600" y="2286000"/>
            <a:ext cx="5294243" cy="1278835"/>
          </a:xfrm>
        </p:spPr>
        <p:txBody>
          <a:bodyPr>
            <a:normAutofit/>
          </a:bodyPr>
          <a:lstStyle/>
          <a:p>
            <a:r>
              <a:rPr lang="en-US" sz="2400" dirty="0"/>
              <a:t>JAD | Joint Application Design</a:t>
            </a:r>
          </a:p>
          <a:p>
            <a:r>
              <a:rPr lang="en-US" sz="2400" dirty="0"/>
              <a:t>Prototyping</a:t>
            </a:r>
          </a:p>
        </p:txBody>
      </p:sp>
      <p:sp>
        <p:nvSpPr>
          <p:cNvPr id="5" name="TextBox 4">
            <a:extLst>
              <a:ext uri="{FF2B5EF4-FFF2-40B4-BE49-F238E27FC236}">
                <a16:creationId xmlns:a16="http://schemas.microsoft.com/office/drawing/2014/main" id="{C815E262-31AB-5767-82B0-B320844B9895}"/>
              </a:ext>
            </a:extLst>
          </p:cNvPr>
          <p:cNvSpPr txBox="1"/>
          <p:nvPr/>
        </p:nvSpPr>
        <p:spPr>
          <a:xfrm>
            <a:off x="1371600" y="3647662"/>
            <a:ext cx="6096000" cy="584775"/>
          </a:xfrm>
          <a:prstGeom prst="rect">
            <a:avLst/>
          </a:prstGeom>
          <a:noFill/>
        </p:spPr>
        <p:txBody>
          <a:bodyPr wrap="square">
            <a:spAutoFit/>
          </a:bodyPr>
          <a:lstStyle/>
          <a:p>
            <a:r>
              <a:rPr lang="en-US" sz="3200" b="1" dirty="0"/>
              <a:t>Why we need to use JAD ?</a:t>
            </a:r>
          </a:p>
        </p:txBody>
      </p:sp>
      <p:sp>
        <p:nvSpPr>
          <p:cNvPr id="7" name="TextBox 6">
            <a:extLst>
              <a:ext uri="{FF2B5EF4-FFF2-40B4-BE49-F238E27FC236}">
                <a16:creationId xmlns:a16="http://schemas.microsoft.com/office/drawing/2014/main" id="{7667F80C-32D8-AA17-B9E5-AEE7CBF2AE05}"/>
              </a:ext>
            </a:extLst>
          </p:cNvPr>
          <p:cNvSpPr txBox="1"/>
          <p:nvPr/>
        </p:nvSpPr>
        <p:spPr>
          <a:xfrm>
            <a:off x="1523998" y="4232437"/>
            <a:ext cx="9601199" cy="923330"/>
          </a:xfrm>
          <a:prstGeom prst="rect">
            <a:avLst/>
          </a:prstGeom>
          <a:noFill/>
        </p:spPr>
        <p:txBody>
          <a:bodyPr wrap="square">
            <a:spAutoFit/>
          </a:bodyPr>
          <a:lstStyle/>
          <a:p>
            <a:r>
              <a:rPr lang="en-US" dirty="0"/>
              <a:t>Because the stakeholders for this project are the most important people and have no time to spare for it, we need to meet with investors and business owners to gather their primary feedback on this idea and their needs.</a:t>
            </a:r>
          </a:p>
        </p:txBody>
      </p:sp>
      <p:sp>
        <p:nvSpPr>
          <p:cNvPr id="9" name="TextBox 8">
            <a:extLst>
              <a:ext uri="{FF2B5EF4-FFF2-40B4-BE49-F238E27FC236}">
                <a16:creationId xmlns:a16="http://schemas.microsoft.com/office/drawing/2014/main" id="{7F165527-B6AC-7B28-881A-2FA66425EC07}"/>
              </a:ext>
            </a:extLst>
          </p:cNvPr>
          <p:cNvSpPr txBox="1"/>
          <p:nvPr/>
        </p:nvSpPr>
        <p:spPr>
          <a:xfrm>
            <a:off x="1371600" y="5157278"/>
            <a:ext cx="7361583" cy="584775"/>
          </a:xfrm>
          <a:prstGeom prst="rect">
            <a:avLst/>
          </a:prstGeom>
          <a:noFill/>
        </p:spPr>
        <p:txBody>
          <a:bodyPr wrap="square">
            <a:spAutoFit/>
          </a:bodyPr>
          <a:lstStyle/>
          <a:p>
            <a:r>
              <a:rPr lang="en-US" sz="3200" b="1" dirty="0"/>
              <a:t>Why we need to use prototyping ?</a:t>
            </a:r>
          </a:p>
        </p:txBody>
      </p:sp>
      <p:sp>
        <p:nvSpPr>
          <p:cNvPr id="11" name="TextBox 10">
            <a:extLst>
              <a:ext uri="{FF2B5EF4-FFF2-40B4-BE49-F238E27FC236}">
                <a16:creationId xmlns:a16="http://schemas.microsoft.com/office/drawing/2014/main" id="{DCA7063D-BB09-BF9D-2785-8E1F6DB21E79}"/>
              </a:ext>
            </a:extLst>
          </p:cNvPr>
          <p:cNvSpPr txBox="1"/>
          <p:nvPr/>
        </p:nvSpPr>
        <p:spPr>
          <a:xfrm>
            <a:off x="1431233" y="5831167"/>
            <a:ext cx="10469219" cy="923330"/>
          </a:xfrm>
          <a:prstGeom prst="rect">
            <a:avLst/>
          </a:prstGeom>
          <a:noFill/>
        </p:spPr>
        <p:txBody>
          <a:bodyPr wrap="square">
            <a:spAutoFit/>
          </a:bodyPr>
          <a:lstStyle/>
          <a:p>
            <a:r>
              <a:rPr lang="en-US" dirty="0"/>
              <a:t>Prototyping is a valuable technique that can be used to showcase the system requirements and design in a clear and tangible (physical) way. By using prototyping, you can effectively gather feedback from stakeholders, reduce risks, and ensure that the system meets their needs and expectations.</a:t>
            </a:r>
            <a:endParaRPr lang="en-US" sz="1800" dirty="0"/>
          </a:p>
        </p:txBody>
      </p:sp>
    </p:spTree>
    <p:extLst>
      <p:ext uri="{BB962C8B-B14F-4D97-AF65-F5344CB8AC3E}">
        <p14:creationId xmlns:p14="http://schemas.microsoft.com/office/powerpoint/2010/main" val="218264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20A7-E1FE-D36E-475A-C6D847BFB5D2}"/>
              </a:ext>
            </a:extLst>
          </p:cNvPr>
          <p:cNvSpPr>
            <a:spLocks noGrp="1"/>
          </p:cNvSpPr>
          <p:nvPr>
            <p:ph type="title"/>
          </p:nvPr>
        </p:nvSpPr>
        <p:spPr>
          <a:xfrm>
            <a:off x="2756452" y="327990"/>
            <a:ext cx="6758609" cy="758687"/>
          </a:xfrm>
        </p:spPr>
        <p:txBody>
          <a:bodyPr/>
          <a:lstStyle/>
          <a:p>
            <a:r>
              <a:rPr lang="en-US" dirty="0"/>
              <a:t>Stakeholder analysis model </a:t>
            </a:r>
          </a:p>
        </p:txBody>
      </p:sp>
      <p:sp>
        <p:nvSpPr>
          <p:cNvPr id="5" name="Oval 4">
            <a:extLst>
              <a:ext uri="{FF2B5EF4-FFF2-40B4-BE49-F238E27FC236}">
                <a16:creationId xmlns:a16="http://schemas.microsoft.com/office/drawing/2014/main" id="{197626D7-A003-EBBE-F427-8B7233043AEF}"/>
              </a:ext>
            </a:extLst>
          </p:cNvPr>
          <p:cNvSpPr/>
          <p:nvPr/>
        </p:nvSpPr>
        <p:spPr>
          <a:xfrm>
            <a:off x="852012" y="1440259"/>
            <a:ext cx="10771970" cy="5160775"/>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9765742-E2CE-16A9-C58F-D95BE99D76E8}"/>
              </a:ext>
            </a:extLst>
          </p:cNvPr>
          <p:cNvSpPr/>
          <p:nvPr/>
        </p:nvSpPr>
        <p:spPr>
          <a:xfrm>
            <a:off x="2023090" y="2320719"/>
            <a:ext cx="8225331" cy="3326706"/>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7952B43-C8F8-D5BD-611C-236761663BD6}"/>
              </a:ext>
            </a:extLst>
          </p:cNvPr>
          <p:cNvSpPr/>
          <p:nvPr/>
        </p:nvSpPr>
        <p:spPr>
          <a:xfrm>
            <a:off x="3397815" y="2978309"/>
            <a:ext cx="5680364" cy="2011526"/>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8701139-6DD6-0B22-A7B4-E051C290D006}"/>
              </a:ext>
            </a:extLst>
          </p:cNvPr>
          <p:cNvSpPr/>
          <p:nvPr/>
        </p:nvSpPr>
        <p:spPr>
          <a:xfrm>
            <a:off x="5014580" y="3354962"/>
            <a:ext cx="3639090" cy="1097825"/>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VentureLink</a:t>
            </a:r>
            <a:endParaRPr lang="en-US" sz="2800" dirty="0">
              <a:solidFill>
                <a:schemeClr val="tx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653B42B6-FDE4-E084-3116-74C26841DB5D}"/>
              </a:ext>
            </a:extLst>
          </p:cNvPr>
          <p:cNvSpPr txBox="1"/>
          <p:nvPr/>
        </p:nvSpPr>
        <p:spPr>
          <a:xfrm>
            <a:off x="4497744" y="2469280"/>
            <a:ext cx="2914862" cy="461665"/>
          </a:xfrm>
          <a:prstGeom prst="rect">
            <a:avLst/>
          </a:prstGeom>
          <a:noFill/>
        </p:spPr>
        <p:txBody>
          <a:bodyPr wrap="square">
            <a:spAutoFit/>
          </a:bodyPr>
          <a:lstStyle/>
          <a:p>
            <a:pPr algn="ctr"/>
            <a:r>
              <a:rPr lang="en-US" sz="2400" dirty="0">
                <a:solidFill>
                  <a:schemeClr val="tx1"/>
                </a:solidFill>
              </a:rPr>
              <a:t>System Developers</a:t>
            </a:r>
          </a:p>
        </p:txBody>
      </p:sp>
      <p:sp>
        <p:nvSpPr>
          <p:cNvPr id="10" name="TextBox 9">
            <a:extLst>
              <a:ext uri="{FF2B5EF4-FFF2-40B4-BE49-F238E27FC236}">
                <a16:creationId xmlns:a16="http://schemas.microsoft.com/office/drawing/2014/main" id="{A9F693DE-5CD4-4CAD-C178-B3464E4522D4}"/>
              </a:ext>
            </a:extLst>
          </p:cNvPr>
          <p:cNvSpPr txBox="1"/>
          <p:nvPr/>
        </p:nvSpPr>
        <p:spPr>
          <a:xfrm>
            <a:off x="4497744" y="5027100"/>
            <a:ext cx="2737177" cy="461665"/>
          </a:xfrm>
          <a:prstGeom prst="rect">
            <a:avLst/>
          </a:prstGeom>
          <a:noFill/>
        </p:spPr>
        <p:txBody>
          <a:bodyPr wrap="square">
            <a:spAutoFit/>
          </a:bodyPr>
          <a:lstStyle/>
          <a:p>
            <a:pPr algn="ctr"/>
            <a:r>
              <a:rPr lang="en-US" sz="2400" dirty="0"/>
              <a:t>System Designers</a:t>
            </a:r>
            <a:endParaRPr lang="en-US" sz="2400" dirty="0">
              <a:solidFill>
                <a:schemeClr val="tx1"/>
              </a:solidFill>
            </a:endParaRPr>
          </a:p>
        </p:txBody>
      </p:sp>
      <p:sp>
        <p:nvSpPr>
          <p:cNvPr id="15" name="TextBox 14">
            <a:extLst>
              <a:ext uri="{FF2B5EF4-FFF2-40B4-BE49-F238E27FC236}">
                <a16:creationId xmlns:a16="http://schemas.microsoft.com/office/drawing/2014/main" id="{D2E3CEA8-CB34-AE35-1A85-D01A1F5AE0B8}"/>
              </a:ext>
            </a:extLst>
          </p:cNvPr>
          <p:cNvSpPr txBox="1"/>
          <p:nvPr/>
        </p:nvSpPr>
        <p:spPr>
          <a:xfrm>
            <a:off x="3397815" y="3601684"/>
            <a:ext cx="1677769" cy="830997"/>
          </a:xfrm>
          <a:prstGeom prst="rect">
            <a:avLst/>
          </a:prstGeom>
          <a:noFill/>
        </p:spPr>
        <p:txBody>
          <a:bodyPr wrap="square">
            <a:spAutoFit/>
          </a:bodyPr>
          <a:lstStyle/>
          <a:p>
            <a:pPr algn="ctr"/>
            <a:r>
              <a:rPr lang="en-US" sz="2400" dirty="0">
                <a:solidFill>
                  <a:schemeClr val="tx1"/>
                </a:solidFill>
              </a:rPr>
              <a:t> Business Owner</a:t>
            </a:r>
          </a:p>
        </p:txBody>
      </p:sp>
      <p:sp>
        <p:nvSpPr>
          <p:cNvPr id="17" name="TextBox 16">
            <a:extLst>
              <a:ext uri="{FF2B5EF4-FFF2-40B4-BE49-F238E27FC236}">
                <a16:creationId xmlns:a16="http://schemas.microsoft.com/office/drawing/2014/main" id="{53EDA7FC-EA75-6944-7868-F29685015A58}"/>
              </a:ext>
            </a:extLst>
          </p:cNvPr>
          <p:cNvSpPr txBox="1"/>
          <p:nvPr/>
        </p:nvSpPr>
        <p:spPr>
          <a:xfrm>
            <a:off x="5169199" y="4434700"/>
            <a:ext cx="2137596" cy="523220"/>
          </a:xfrm>
          <a:prstGeom prst="rect">
            <a:avLst/>
          </a:prstGeom>
          <a:noFill/>
        </p:spPr>
        <p:txBody>
          <a:bodyPr wrap="square">
            <a:spAutoFit/>
          </a:bodyPr>
          <a:lstStyle/>
          <a:p>
            <a:r>
              <a:rPr lang="en-US" sz="2800" dirty="0"/>
              <a:t> Investors </a:t>
            </a:r>
          </a:p>
        </p:txBody>
      </p:sp>
      <p:sp>
        <p:nvSpPr>
          <p:cNvPr id="19" name="TextBox 18">
            <a:extLst>
              <a:ext uri="{FF2B5EF4-FFF2-40B4-BE49-F238E27FC236}">
                <a16:creationId xmlns:a16="http://schemas.microsoft.com/office/drawing/2014/main" id="{50440BD0-65A2-B068-E87A-103DAFC84DD6}"/>
              </a:ext>
            </a:extLst>
          </p:cNvPr>
          <p:cNvSpPr txBox="1"/>
          <p:nvPr/>
        </p:nvSpPr>
        <p:spPr>
          <a:xfrm>
            <a:off x="4801591" y="1682096"/>
            <a:ext cx="2668328" cy="461665"/>
          </a:xfrm>
          <a:prstGeom prst="rect">
            <a:avLst/>
          </a:prstGeom>
          <a:noFill/>
        </p:spPr>
        <p:txBody>
          <a:bodyPr wrap="square">
            <a:spAutoFit/>
          </a:bodyPr>
          <a:lstStyle/>
          <a:p>
            <a:r>
              <a:rPr lang="en-US" sz="2400" dirty="0"/>
              <a:t>Support Services</a:t>
            </a:r>
          </a:p>
        </p:txBody>
      </p:sp>
      <p:sp>
        <p:nvSpPr>
          <p:cNvPr id="21" name="TextBox 20">
            <a:extLst>
              <a:ext uri="{FF2B5EF4-FFF2-40B4-BE49-F238E27FC236}">
                <a16:creationId xmlns:a16="http://schemas.microsoft.com/office/drawing/2014/main" id="{140736A8-0D84-A4EC-0EF3-9127A5FB9B85}"/>
              </a:ext>
            </a:extLst>
          </p:cNvPr>
          <p:cNvSpPr txBox="1"/>
          <p:nvPr/>
        </p:nvSpPr>
        <p:spPr>
          <a:xfrm>
            <a:off x="4744279" y="5844959"/>
            <a:ext cx="3320271" cy="523220"/>
          </a:xfrm>
          <a:prstGeom prst="rect">
            <a:avLst/>
          </a:prstGeom>
          <a:noFill/>
        </p:spPr>
        <p:txBody>
          <a:bodyPr wrap="square">
            <a:spAutoFit/>
          </a:bodyPr>
          <a:lstStyle/>
          <a:p>
            <a:r>
              <a:rPr lang="en-US" sz="2800" dirty="0"/>
              <a:t>competitive projects</a:t>
            </a:r>
          </a:p>
        </p:txBody>
      </p:sp>
      <p:sp>
        <p:nvSpPr>
          <p:cNvPr id="23" name="TextBox 22">
            <a:extLst>
              <a:ext uri="{FF2B5EF4-FFF2-40B4-BE49-F238E27FC236}">
                <a16:creationId xmlns:a16="http://schemas.microsoft.com/office/drawing/2014/main" id="{7894368F-7700-83EF-1953-A92AB0A82E97}"/>
              </a:ext>
            </a:extLst>
          </p:cNvPr>
          <p:cNvSpPr txBox="1"/>
          <p:nvPr/>
        </p:nvSpPr>
        <p:spPr>
          <a:xfrm rot="19867148">
            <a:off x="8951012" y="4669781"/>
            <a:ext cx="2822713" cy="523220"/>
          </a:xfrm>
          <a:prstGeom prst="rect">
            <a:avLst/>
          </a:prstGeom>
          <a:noFill/>
        </p:spPr>
        <p:txBody>
          <a:bodyPr wrap="square">
            <a:spAutoFit/>
          </a:bodyPr>
          <a:lstStyle/>
          <a:p>
            <a:r>
              <a:rPr lang="en-US" sz="2800" dirty="0"/>
              <a:t>normal peoples</a:t>
            </a:r>
          </a:p>
        </p:txBody>
      </p:sp>
      <p:sp>
        <p:nvSpPr>
          <p:cNvPr id="9" name="TextBox 8">
            <a:extLst>
              <a:ext uri="{FF2B5EF4-FFF2-40B4-BE49-F238E27FC236}">
                <a16:creationId xmlns:a16="http://schemas.microsoft.com/office/drawing/2014/main" id="{99559722-DC57-51E1-8679-54E43929BBB3}"/>
              </a:ext>
            </a:extLst>
          </p:cNvPr>
          <p:cNvSpPr txBox="1"/>
          <p:nvPr/>
        </p:nvSpPr>
        <p:spPr>
          <a:xfrm>
            <a:off x="2158958" y="3719208"/>
            <a:ext cx="1542071" cy="369332"/>
          </a:xfrm>
          <a:prstGeom prst="rect">
            <a:avLst/>
          </a:prstGeom>
          <a:noFill/>
        </p:spPr>
        <p:txBody>
          <a:bodyPr wrap="square">
            <a:spAutoFit/>
          </a:bodyPr>
          <a:lstStyle/>
          <a:p>
            <a:r>
              <a:rPr lang="en-US" sz="1800" dirty="0"/>
              <a:t> Investors </a:t>
            </a:r>
          </a:p>
        </p:txBody>
      </p:sp>
      <p:sp>
        <p:nvSpPr>
          <p:cNvPr id="14" name="TextBox 13">
            <a:extLst>
              <a:ext uri="{FF2B5EF4-FFF2-40B4-BE49-F238E27FC236}">
                <a16:creationId xmlns:a16="http://schemas.microsoft.com/office/drawing/2014/main" id="{8986C29F-26F4-DCD3-0D4A-2DDB6351AA82}"/>
              </a:ext>
            </a:extLst>
          </p:cNvPr>
          <p:cNvSpPr txBox="1"/>
          <p:nvPr/>
        </p:nvSpPr>
        <p:spPr>
          <a:xfrm>
            <a:off x="8730743" y="3968563"/>
            <a:ext cx="1771403" cy="646331"/>
          </a:xfrm>
          <a:prstGeom prst="rect">
            <a:avLst/>
          </a:prstGeom>
          <a:noFill/>
        </p:spPr>
        <p:txBody>
          <a:bodyPr wrap="square">
            <a:spAutoFit/>
          </a:bodyPr>
          <a:lstStyle/>
          <a:p>
            <a:pPr algn="ctr"/>
            <a:r>
              <a:rPr lang="en-US" sz="1800" dirty="0">
                <a:solidFill>
                  <a:schemeClr val="tx1"/>
                </a:solidFill>
              </a:rPr>
              <a:t> Business Owner</a:t>
            </a:r>
          </a:p>
        </p:txBody>
      </p:sp>
      <p:sp>
        <p:nvSpPr>
          <p:cNvPr id="11" name="TextBox 10">
            <a:extLst>
              <a:ext uri="{FF2B5EF4-FFF2-40B4-BE49-F238E27FC236}">
                <a16:creationId xmlns:a16="http://schemas.microsoft.com/office/drawing/2014/main" id="{3BF8A62C-4A51-41C0-F910-74A9F52D8BF6}"/>
              </a:ext>
            </a:extLst>
          </p:cNvPr>
          <p:cNvSpPr txBox="1"/>
          <p:nvPr/>
        </p:nvSpPr>
        <p:spPr>
          <a:xfrm>
            <a:off x="3186105" y="5423242"/>
            <a:ext cx="2268853" cy="646331"/>
          </a:xfrm>
          <a:prstGeom prst="rect">
            <a:avLst/>
          </a:prstGeom>
          <a:noFill/>
        </p:spPr>
        <p:txBody>
          <a:bodyPr wrap="square">
            <a:spAutoFit/>
          </a:bodyPr>
          <a:lstStyle/>
          <a:p>
            <a:r>
              <a:rPr lang="en-US" dirty="0"/>
              <a:t>Ministry of Investment</a:t>
            </a:r>
          </a:p>
        </p:txBody>
      </p:sp>
      <p:sp>
        <p:nvSpPr>
          <p:cNvPr id="13" name="TextBox 12">
            <a:extLst>
              <a:ext uri="{FF2B5EF4-FFF2-40B4-BE49-F238E27FC236}">
                <a16:creationId xmlns:a16="http://schemas.microsoft.com/office/drawing/2014/main" id="{17FDD594-32A1-3C76-C2A7-D720F4376A08}"/>
              </a:ext>
            </a:extLst>
          </p:cNvPr>
          <p:cNvSpPr txBox="1"/>
          <p:nvPr/>
        </p:nvSpPr>
        <p:spPr>
          <a:xfrm>
            <a:off x="1973392" y="2430647"/>
            <a:ext cx="1677769" cy="646331"/>
          </a:xfrm>
          <a:prstGeom prst="rect">
            <a:avLst/>
          </a:prstGeom>
          <a:noFill/>
        </p:spPr>
        <p:txBody>
          <a:bodyPr wrap="square">
            <a:spAutoFit/>
          </a:bodyPr>
          <a:lstStyle/>
          <a:p>
            <a:r>
              <a:rPr lang="en-US" dirty="0"/>
              <a:t>Financial bodies</a:t>
            </a:r>
          </a:p>
        </p:txBody>
      </p:sp>
      <p:sp>
        <p:nvSpPr>
          <p:cNvPr id="12" name="TextBox 11">
            <a:extLst>
              <a:ext uri="{FF2B5EF4-FFF2-40B4-BE49-F238E27FC236}">
                <a16:creationId xmlns:a16="http://schemas.microsoft.com/office/drawing/2014/main" id="{96CB2A30-EEEB-44A8-3709-E8AF0D9868F7}"/>
              </a:ext>
            </a:extLst>
          </p:cNvPr>
          <p:cNvSpPr txBox="1"/>
          <p:nvPr/>
        </p:nvSpPr>
        <p:spPr>
          <a:xfrm>
            <a:off x="2360148" y="4532330"/>
            <a:ext cx="2137596" cy="338554"/>
          </a:xfrm>
          <a:prstGeom prst="rect">
            <a:avLst/>
          </a:prstGeom>
          <a:noFill/>
        </p:spPr>
        <p:txBody>
          <a:bodyPr wrap="square">
            <a:spAutoFit/>
          </a:bodyPr>
          <a:lstStyle/>
          <a:p>
            <a:pPr algn="ctr"/>
            <a:r>
              <a:rPr lang="en-US" sz="1600" dirty="0"/>
              <a:t>Project manager</a:t>
            </a:r>
            <a:endParaRPr lang="en-US" sz="1600" dirty="0">
              <a:solidFill>
                <a:schemeClr val="tx1"/>
              </a:solidFill>
            </a:endParaRPr>
          </a:p>
        </p:txBody>
      </p:sp>
    </p:spTree>
    <p:extLst>
      <p:ext uri="{BB962C8B-B14F-4D97-AF65-F5344CB8AC3E}">
        <p14:creationId xmlns:p14="http://schemas.microsoft.com/office/powerpoint/2010/main" val="194289490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669</TotalTime>
  <Words>1218</Words>
  <Application>Microsoft Office PowerPoint</Application>
  <PresentationFormat>Widescreen</PresentationFormat>
  <Paragraphs>133</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__fkGroteskNeue_a82850</vt:lpstr>
      <vt:lpstr>Aptos</vt:lpstr>
      <vt:lpstr>Calibri</vt:lpstr>
      <vt:lpstr>Franklin Gothic Book</vt:lpstr>
      <vt:lpstr>Google Sans</vt:lpstr>
      <vt:lpstr>Ink Free</vt:lpstr>
      <vt:lpstr>Roboto</vt:lpstr>
      <vt:lpstr>Crop</vt:lpstr>
      <vt:lpstr>[ VentureLink ] - a community for Investors</vt:lpstr>
      <vt:lpstr>Team members</vt:lpstr>
      <vt:lpstr>Topics covered in the document</vt:lpstr>
      <vt:lpstr>Overview of the project</vt:lpstr>
      <vt:lpstr>Project Requirements to VentureLink</vt:lpstr>
      <vt:lpstr>Project Requirements (continued)</vt:lpstr>
      <vt:lpstr>Project Purpose</vt:lpstr>
      <vt:lpstr>Techniques that used in this project to getting requirements and needs</vt:lpstr>
      <vt:lpstr>Stakeholder analysis model </vt:lpstr>
      <vt:lpstr>PowerPoint Presentation</vt:lpstr>
      <vt:lpstr>Software Project Categorization </vt:lpstr>
      <vt:lpstr>Project Development Methodology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Investors community</dc:title>
  <dc:creator>احمد نايل محمد الدرابيع</dc:creator>
  <cp:lastModifiedBy>احمد نايل محمد الدرابيع</cp:lastModifiedBy>
  <cp:revision>235</cp:revision>
  <dcterms:created xsi:type="dcterms:W3CDTF">2024-03-04T14:37:21Z</dcterms:created>
  <dcterms:modified xsi:type="dcterms:W3CDTF">2024-04-02T17:07:16Z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